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308" r:id="rId2"/>
    <p:sldId id="309" r:id="rId3"/>
    <p:sldId id="281" r:id="rId4"/>
    <p:sldId id="298" r:id="rId5"/>
    <p:sldId id="301" r:id="rId6"/>
    <p:sldId id="294" r:id="rId7"/>
    <p:sldId id="295" r:id="rId8"/>
    <p:sldId id="299" r:id="rId9"/>
    <p:sldId id="259" r:id="rId10"/>
    <p:sldId id="302" r:id="rId11"/>
    <p:sldId id="312" r:id="rId12"/>
    <p:sldId id="306" r:id="rId13"/>
    <p:sldId id="304" r:id="rId14"/>
    <p:sldId id="313" r:id="rId15"/>
    <p:sldId id="314" r:id="rId16"/>
    <p:sldId id="303" r:id="rId17"/>
    <p:sldId id="300" r:id="rId18"/>
    <p:sldId id="292" r:id="rId19"/>
    <p:sldId id="307" r:id="rId20"/>
    <p:sldId id="310" r:id="rId2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3" autoAdjust="0"/>
    <p:restoredTop sz="87667" autoAdjust="0"/>
  </p:normalViewPr>
  <p:slideViewPr>
    <p:cSldViewPr>
      <p:cViewPr varScale="1">
        <p:scale>
          <a:sx n="61" d="100"/>
          <a:sy n="61" d="100"/>
        </p:scale>
        <p:origin x="-79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AE7253E-8BAF-4B65-B4B5-3EBFF4AB772D}" type="datetimeFigureOut">
              <a:rPr lang="en-US"/>
              <a:pPr>
                <a:defRPr/>
              </a:pPr>
              <a:t>10/27/2009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F008079-9BCF-4D0B-AE58-3725171CA12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Chair, members of the</a:t>
            </a:r>
            <a:r>
              <a:rPr lang="en-US" baseline="0" dirty="0" smtClean="0"/>
              <a:t> TAP, FCPF, WB and representatives of the countries, l</a:t>
            </a:r>
            <a:r>
              <a:rPr lang="en-US" dirty="0" smtClean="0"/>
              <a:t>adies and gentlemen  I am grateful very to have this opportunity to present to you our first draft RPP and to provide you with more background information about the development of our RPP and plans  to move forward</a:t>
            </a:r>
          </a:p>
          <a:p>
            <a:pPr eaLnBrk="1" hangingPunct="1">
              <a:spcBef>
                <a:spcPct val="0"/>
              </a:spcBef>
            </a:pPr>
            <a:endParaRPr lang="nl-NL" dirty="0" smtClean="0"/>
          </a:p>
        </p:txBody>
      </p:sp>
      <p:sp>
        <p:nvSpPr>
          <p:cNvPr id="327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DA9C4D9-FBD4-41AD-A280-4F3CA88CD33F}" type="slidenum">
              <a:rPr lang="en-US" smtClean="0">
                <a:latin typeface="Arial" pitchFamily="34" charset="0"/>
              </a:rPr>
              <a:pPr>
                <a:defRPr/>
              </a:pPr>
              <a:t>1</a:t>
            </a:fld>
            <a:endParaRPr 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endParaRPr lang="en-US" dirty="0" smtClean="0"/>
          </a:p>
          <a:p>
            <a:pPr>
              <a:buFontTx/>
              <a:buChar char="•"/>
            </a:pPr>
            <a:r>
              <a:rPr lang="en-US" dirty="0" smtClean="0"/>
              <a:t>September 2008 8-12 CLI meeting on Forest Finance. Submissions of the R-PIN</a:t>
            </a:r>
          </a:p>
          <a:p>
            <a:pPr>
              <a:buFontTx/>
              <a:buChar char="•"/>
            </a:pPr>
            <a:r>
              <a:rPr lang="en-US" dirty="0" smtClean="0"/>
              <a:t>March-</a:t>
            </a:r>
            <a:r>
              <a:rPr lang="en-US" dirty="0" err="1" smtClean="0"/>
              <a:t>Juni</a:t>
            </a:r>
            <a:r>
              <a:rPr lang="en-US" dirty="0" smtClean="0"/>
              <a:t>: Bas Clabbers (EU, Netherlands), </a:t>
            </a:r>
            <a:r>
              <a:rPr lang="en-US" dirty="0" err="1" smtClean="0"/>
              <a:t>Kiswan</a:t>
            </a:r>
            <a:r>
              <a:rPr lang="en-US" dirty="0" smtClean="0"/>
              <a:t> </a:t>
            </a:r>
            <a:r>
              <a:rPr lang="en-US" dirty="0" err="1" smtClean="0"/>
              <a:t>Jagdesh</a:t>
            </a:r>
            <a:r>
              <a:rPr lang="en-US" dirty="0" smtClean="0"/>
              <a:t> (India), (CI), Ben Vitale Ralph Aston </a:t>
            </a:r>
            <a:r>
              <a:rPr lang="en-US" dirty="0" err="1" smtClean="0"/>
              <a:t>terristrial</a:t>
            </a:r>
            <a:r>
              <a:rPr lang="en-US" dirty="0" smtClean="0"/>
              <a:t> Carbon Group) </a:t>
            </a:r>
          </a:p>
          <a:p>
            <a:pPr>
              <a:buFontTx/>
              <a:buChar char="•"/>
            </a:pPr>
            <a:r>
              <a:rPr lang="en-US" dirty="0" smtClean="0"/>
              <a:t>May 2009, Training to all stakeholders to be on the same level regarding information of RPP, CARBON, CLIMATE CHANGES and </a:t>
            </a:r>
            <a:r>
              <a:rPr lang="en-US" dirty="0" err="1" smtClean="0"/>
              <a:t>intitial</a:t>
            </a:r>
            <a:r>
              <a:rPr lang="en-US" dirty="0" smtClean="0"/>
              <a:t> process to formulate R-PP</a:t>
            </a:r>
          </a:p>
          <a:p>
            <a:pPr>
              <a:buFontTx/>
              <a:buChar char="•"/>
            </a:pPr>
            <a:r>
              <a:rPr lang="en-US" dirty="0" smtClean="0"/>
              <a:t>Augustus: Participation Min RGB in training special for indigenous and Maroon Communities</a:t>
            </a:r>
          </a:p>
        </p:txBody>
      </p:sp>
      <p:sp>
        <p:nvSpPr>
          <p:cNvPr id="4" name="Slide Number Placeholder 3"/>
          <p:cNvSpPr>
            <a:spLocks noGrp="1"/>
          </p:cNvSpPr>
          <p:nvPr>
            <p:ph type="sldNum" sz="quarter" idx="5"/>
          </p:nvPr>
        </p:nvSpPr>
        <p:spPr/>
        <p:txBody>
          <a:bodyPr/>
          <a:lstStyle/>
          <a:p>
            <a:pPr>
              <a:defRPr/>
            </a:pPr>
            <a:fld id="{BB6BAC06-4C3B-4B12-9B6A-B39EF7B729A4}"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dirty="0" smtClean="0"/>
          </a:p>
        </p:txBody>
      </p:sp>
      <p:sp>
        <p:nvSpPr>
          <p:cNvPr id="4" name="Slide Number Placeholder 3"/>
          <p:cNvSpPr>
            <a:spLocks noGrp="1"/>
          </p:cNvSpPr>
          <p:nvPr>
            <p:ph type="sldNum" sz="quarter" idx="5"/>
          </p:nvPr>
        </p:nvSpPr>
        <p:spPr/>
        <p:txBody>
          <a:bodyPr/>
          <a:lstStyle/>
          <a:p>
            <a:pPr>
              <a:defRPr/>
            </a:pPr>
            <a:fld id="{D09CAF0D-3D67-42DF-9D49-613C8B01E4D4}"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July 6</a:t>
            </a:r>
            <a:r>
              <a:rPr lang="en-US" baseline="30000" dirty="0" smtClean="0"/>
              <a:t>th</a:t>
            </a:r>
            <a:r>
              <a:rPr lang="en-US" dirty="0" smtClean="0"/>
              <a:t>: component 1a and 1b</a:t>
            </a:r>
          </a:p>
          <a:p>
            <a:r>
              <a:rPr lang="en-US" dirty="0" smtClean="0"/>
              <a:t>July 31</a:t>
            </a:r>
            <a:r>
              <a:rPr lang="en-US" baseline="30000" dirty="0" smtClean="0"/>
              <a:t>st</a:t>
            </a:r>
            <a:r>
              <a:rPr lang="en-US" dirty="0" smtClean="0"/>
              <a:t>: component 2, 3 and 4</a:t>
            </a:r>
          </a:p>
          <a:p>
            <a:r>
              <a:rPr lang="en-US" dirty="0" smtClean="0"/>
              <a:t>August 17</a:t>
            </a:r>
            <a:r>
              <a:rPr lang="en-US" baseline="30000" dirty="0" smtClean="0"/>
              <a:t>th</a:t>
            </a:r>
            <a:r>
              <a:rPr lang="en-US" dirty="0" smtClean="0"/>
              <a:t>: component 1a, </a:t>
            </a:r>
            <a:r>
              <a:rPr lang="en-US" dirty="0" smtClean="0">
                <a:solidFill>
                  <a:srgbClr val="FF0000"/>
                </a:solidFill>
              </a:rPr>
              <a:t>1b, </a:t>
            </a:r>
            <a:r>
              <a:rPr lang="en-US" dirty="0" smtClean="0"/>
              <a:t>6</a:t>
            </a:r>
          </a:p>
        </p:txBody>
      </p:sp>
      <p:sp>
        <p:nvSpPr>
          <p:cNvPr id="4" name="Slide Number Placeholder 3"/>
          <p:cNvSpPr>
            <a:spLocks noGrp="1"/>
          </p:cNvSpPr>
          <p:nvPr>
            <p:ph type="sldNum" sz="quarter" idx="5"/>
          </p:nvPr>
        </p:nvSpPr>
        <p:spPr/>
        <p:txBody>
          <a:bodyPr/>
          <a:lstStyle/>
          <a:p>
            <a:pPr>
              <a:defRPr/>
            </a:pPr>
            <a:fld id="{BCD0E51A-53A0-497C-919B-DD88077BE284}"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During the three stakeholders resulted among others in the following important outcomes:</a:t>
            </a:r>
          </a:p>
        </p:txBody>
      </p:sp>
      <p:sp>
        <p:nvSpPr>
          <p:cNvPr id="4" name="Slide Number Placeholder 3"/>
          <p:cNvSpPr>
            <a:spLocks noGrp="1"/>
          </p:cNvSpPr>
          <p:nvPr>
            <p:ph type="sldNum" sz="quarter" idx="5"/>
          </p:nvPr>
        </p:nvSpPr>
        <p:spPr/>
        <p:txBody>
          <a:bodyPr/>
          <a:lstStyle/>
          <a:p>
            <a:pPr>
              <a:defRPr/>
            </a:pPr>
            <a:fld id="{16E7E70F-6C52-4C3A-A103-B8DCDF6A13AE}"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nl-NL" dirty="0"/>
          </a:p>
        </p:txBody>
      </p:sp>
      <p:sp>
        <p:nvSpPr>
          <p:cNvPr id="4" name="Slide Number Placeholder 3"/>
          <p:cNvSpPr>
            <a:spLocks noGrp="1"/>
          </p:cNvSpPr>
          <p:nvPr>
            <p:ph type="sldNum" sz="quarter" idx="10"/>
          </p:nvPr>
        </p:nvSpPr>
        <p:spPr/>
        <p:txBody>
          <a:bodyPr/>
          <a:lstStyle/>
          <a:p>
            <a:pPr>
              <a:defRPr/>
            </a:pPr>
            <a:fld id="{5F008079-9BCF-4D0B-AE58-3725171CA12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nl-NL" dirty="0" smtClean="0"/>
          </a:p>
        </p:txBody>
      </p:sp>
      <p:sp>
        <p:nvSpPr>
          <p:cNvPr id="4" name="Slide Number Placeholder 3"/>
          <p:cNvSpPr>
            <a:spLocks noGrp="1"/>
          </p:cNvSpPr>
          <p:nvPr>
            <p:ph type="sldNum" sz="quarter" idx="5"/>
          </p:nvPr>
        </p:nvSpPr>
        <p:spPr/>
        <p:txBody>
          <a:bodyPr/>
          <a:lstStyle/>
          <a:p>
            <a:pPr>
              <a:defRPr/>
            </a:pPr>
            <a:fld id="{EA8BF6EC-E3F1-4609-88CA-81AA735C426B}"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defRPr/>
            </a:pPr>
            <a:r>
              <a:rPr lang="en-US" dirty="0" smtClean="0"/>
              <a:t>Data collected based on studies en research in the past. All available data in relation to REDD + were thoroughly inventoried. And all the relevant institutions dealing with deforestation and forest degradation were involved in the stakeholders meeting</a:t>
            </a:r>
          </a:p>
          <a:p>
            <a:pPr>
              <a:defRPr/>
            </a:pPr>
            <a:r>
              <a:rPr lang="en-US" dirty="0" smtClean="0"/>
              <a:t>It was noticed there was a lack of data, A lack of expertise and knowledge, and overall institutional strengthening is needed to do an in depth study on the drivers of DD collect data and to establish and implement an efficient MRV system. More over because it is a very new process for us</a:t>
            </a:r>
          </a:p>
          <a:p>
            <a:pPr lvl="1" eaLnBrk="1" fontAlgn="auto" hangingPunct="1">
              <a:spcAft>
                <a:spcPts val="0"/>
              </a:spcAft>
              <a:defRPr/>
            </a:pPr>
            <a:r>
              <a:rPr lang="en-US" b="1" dirty="0" smtClean="0"/>
              <a:t>Results of Initial data collection drivers of deforestation and forest degradation</a:t>
            </a:r>
          </a:p>
          <a:p>
            <a:pPr eaLnBrk="1" fontAlgn="auto" hangingPunct="1">
              <a:spcAft>
                <a:spcPts val="0"/>
              </a:spcAft>
              <a:defRPr/>
            </a:pPr>
            <a:r>
              <a:rPr lang="en-US" dirty="0" smtClean="0"/>
              <a:t>Data and Record collection as well assessment of these with respect to the relation of REDD+  </a:t>
            </a:r>
          </a:p>
          <a:p>
            <a:pPr eaLnBrk="1" fontAlgn="auto" hangingPunct="1">
              <a:spcAft>
                <a:spcPts val="0"/>
              </a:spcAft>
              <a:defRPr/>
            </a:pPr>
            <a:r>
              <a:rPr lang="en-US" dirty="0" smtClean="0"/>
              <a:t>Lack of expertise and knowledge</a:t>
            </a:r>
          </a:p>
          <a:p>
            <a:pPr eaLnBrk="1" fontAlgn="auto" hangingPunct="1">
              <a:spcAft>
                <a:spcPts val="0"/>
              </a:spcAft>
              <a:defRPr/>
            </a:pPr>
            <a:r>
              <a:rPr lang="en-US" dirty="0" smtClean="0"/>
              <a:t>Need for capacity and institutional strengthening</a:t>
            </a:r>
          </a:p>
          <a:p>
            <a:pPr eaLnBrk="1" fontAlgn="auto" hangingPunct="1">
              <a:spcAft>
                <a:spcPts val="0"/>
              </a:spcAft>
              <a:defRPr/>
            </a:pPr>
            <a:endParaRPr lang="en-US" dirty="0" smtClean="0"/>
          </a:p>
          <a:p>
            <a:pPr eaLnBrk="1" fontAlgn="auto" hangingPunct="1">
              <a:spcAft>
                <a:spcPts val="0"/>
              </a:spcAft>
              <a:defRPr/>
            </a:pPr>
            <a:r>
              <a:rPr lang="en-US" dirty="0" smtClean="0"/>
              <a:t>Log tracking system</a:t>
            </a:r>
          </a:p>
          <a:p>
            <a:pPr eaLnBrk="1" fontAlgn="auto" hangingPunct="1">
              <a:spcAft>
                <a:spcPts val="0"/>
              </a:spcAft>
              <a:defRPr/>
            </a:pPr>
            <a:r>
              <a:rPr lang="en-US" dirty="0" smtClean="0"/>
              <a:t>GIS unit within the Forest Authority</a:t>
            </a:r>
          </a:p>
          <a:p>
            <a:pPr eaLnBrk="1" fontAlgn="auto" hangingPunct="1">
              <a:spcAft>
                <a:spcPts val="0"/>
              </a:spcAft>
              <a:defRPr/>
            </a:pPr>
            <a:r>
              <a:rPr lang="en-US" dirty="0" smtClean="0"/>
              <a:t>GLIS project</a:t>
            </a:r>
          </a:p>
          <a:p>
            <a:pPr lvl="1" eaLnBrk="1" fontAlgn="auto" hangingPunct="1">
              <a:spcAft>
                <a:spcPts val="0"/>
              </a:spcAft>
              <a:defRPr/>
            </a:pPr>
            <a:r>
              <a:rPr lang="en-US" dirty="0" smtClean="0"/>
              <a:t>Quick Scan of Forest Carbon stock _UN_REDD</a:t>
            </a:r>
          </a:p>
          <a:p>
            <a:pPr lvl="1" eaLnBrk="1" fontAlgn="auto" hangingPunct="1">
              <a:spcAft>
                <a:spcPts val="0"/>
              </a:spcAft>
              <a:defRPr/>
            </a:pPr>
            <a:r>
              <a:rPr lang="en-US" dirty="0" err="1" smtClean="0"/>
              <a:t>Tropenbos</a:t>
            </a:r>
            <a:r>
              <a:rPr lang="en-US" dirty="0" smtClean="0"/>
              <a:t>  International  Suriname: Carbon baseline assessment, Carbon dynamics of the forest</a:t>
            </a:r>
          </a:p>
          <a:p>
            <a:pPr lvl="1" eaLnBrk="1" fontAlgn="auto" hangingPunct="1">
              <a:spcAft>
                <a:spcPts val="0"/>
              </a:spcAft>
              <a:defRPr/>
            </a:pPr>
            <a:r>
              <a:rPr lang="en-US" dirty="0" smtClean="0"/>
              <a:t>Spatial planning  training  for the technical institutions</a:t>
            </a:r>
          </a:p>
          <a:p>
            <a:pPr lvl="1" eaLnBrk="1" fontAlgn="auto" hangingPunct="1">
              <a:spcAft>
                <a:spcPts val="0"/>
              </a:spcAft>
              <a:defRPr/>
            </a:pPr>
            <a:r>
              <a:rPr lang="en-US" dirty="0" smtClean="0"/>
              <a:t>Initial process  for MRV  </a:t>
            </a:r>
          </a:p>
          <a:p>
            <a:pPr>
              <a:defRPr/>
            </a:pPr>
            <a:endParaRPr lang="en-US" dirty="0" smtClean="0"/>
          </a:p>
          <a:p>
            <a:pPr>
              <a:defRPr/>
            </a:pPr>
            <a:r>
              <a:rPr lang="en-US" dirty="0" smtClean="0"/>
              <a:t>However some actions has been taken within this regards such as:</a:t>
            </a:r>
          </a:p>
          <a:p>
            <a:pPr>
              <a:defRPr/>
            </a:pPr>
            <a:endParaRPr lang="en-US" dirty="0"/>
          </a:p>
        </p:txBody>
      </p:sp>
      <p:sp>
        <p:nvSpPr>
          <p:cNvPr id="4" name="Slide Number Placeholder 3"/>
          <p:cNvSpPr>
            <a:spLocks noGrp="1"/>
          </p:cNvSpPr>
          <p:nvPr>
            <p:ph type="sldNum" sz="quarter" idx="5"/>
          </p:nvPr>
        </p:nvSpPr>
        <p:spPr/>
        <p:txBody>
          <a:bodyPr/>
          <a:lstStyle/>
          <a:p>
            <a:pPr>
              <a:defRPr/>
            </a:pPr>
            <a:fld id="{87061D9B-0250-4F41-B3C2-B4DDC8B38FF6}"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According to our first assessment the implementation of the RPP will cost about 15 million ha during the 4 year. And as you noticed the component 1b: Stakeholders consultation and outreach plan will costs about 7 million alone to make sure that the advises and proposals during the several stakeholders meeting are taken into account. </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631704-936C-419C-A5C2-0CF0AD31EAAF}" type="slidenum">
              <a:rPr lang="en-US" smtClean="0"/>
              <a:pPr fontAlgn="base">
                <a:spcBef>
                  <a:spcPct val="0"/>
                </a:spcBef>
                <a:spcAft>
                  <a:spcPct val="0"/>
                </a:spcAft>
                <a:defRPr/>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r>
              <a:rPr lang="nl-NL" sz="1200" kern="1200" cap="all" dirty="0" smtClean="0">
                <a:solidFill>
                  <a:schemeClr val="tx1"/>
                </a:solidFill>
                <a:latin typeface="+mn-lt"/>
                <a:ea typeface="+mn-ea"/>
                <a:cs typeface="+mn-cs"/>
              </a:rPr>
              <a:t>BOSSEN ALS VAN EEN RECHTVAARDIGE GANG VAN ZAKEN BIJ DE BENUTTING VAN ONS POTENTIEEL AAN BOS EN ANDERE NATUURLIJKE </a:t>
            </a:r>
            <a:r>
              <a:rPr lang="nl-NL" sz="1200" kern="1200" cap="all" dirty="0" err="1" smtClean="0">
                <a:solidFill>
                  <a:schemeClr val="tx1"/>
                </a:solidFill>
                <a:latin typeface="+mn-lt"/>
                <a:ea typeface="+mn-ea"/>
                <a:cs typeface="+mn-cs"/>
              </a:rPr>
              <a:t>hULPBRONNEN</a:t>
            </a:r>
            <a:r>
              <a:rPr lang="nl-NL" sz="1200" kern="1200" cap="all" dirty="0" smtClean="0">
                <a:solidFill>
                  <a:schemeClr val="tx1"/>
                </a:solidFill>
                <a:latin typeface="+mn-lt"/>
                <a:ea typeface="+mn-ea"/>
                <a:cs typeface="+mn-cs"/>
              </a:rPr>
              <a:t>, WERKT DE REGERING MET INSCHAKELING VAN NATIONALE EN WAAR NODIG OOK EXTERNE DESKUNDIGHEID, AAN DE OPLOSSING VAN HET GRONDENRECHTENVRAAGSTUK IN ONS LAND.</a:t>
            </a:r>
          </a:p>
          <a:p>
            <a:endParaRPr lang="en-US" sz="1200" kern="1200" cap="all" dirty="0" smtClean="0">
              <a:solidFill>
                <a:schemeClr val="tx1"/>
              </a:solidFill>
              <a:latin typeface="+mn-lt"/>
              <a:ea typeface="+mn-ea"/>
              <a:cs typeface="+mn-cs"/>
            </a:endParaRPr>
          </a:p>
          <a:p>
            <a:pPr eaLnBrk="1" hangingPunct="1">
              <a:spcBef>
                <a:spcPct val="0"/>
              </a:spcBef>
            </a:pPr>
            <a:r>
              <a:rPr lang="en-US" dirty="0" smtClean="0"/>
              <a:t>During the Yearly address to the Parliament of the President again express his commitment to continue our support and efforts to stabilize the Climate by maintaining the conservation on forest with the assumption that world community are willing to the financially recognize the efforts that’s has and will be made by Suriname</a:t>
            </a:r>
          </a:p>
          <a:p>
            <a:pPr eaLnBrk="1" hangingPunct="1">
              <a:spcBef>
                <a:spcPct val="0"/>
              </a:spcBef>
            </a:pPr>
            <a:endParaRPr lang="en-US" dirty="0" smtClean="0"/>
          </a:p>
          <a:p>
            <a:pPr eaLnBrk="1" hangingPunct="1">
              <a:spcBef>
                <a:spcPct val="0"/>
              </a:spcBef>
            </a:pPr>
            <a:r>
              <a:rPr lang="en-US" dirty="0" smtClean="0"/>
              <a:t>In that framework the forest policy of Suriname on SFM and forest conservation will improved by   the introduction of Suriname Green Vision Strategy by the Minister of Planning and Development and Development Cooperation.</a:t>
            </a:r>
          </a:p>
          <a:p>
            <a:pPr eaLnBrk="1" hangingPunct="1">
              <a:spcBef>
                <a:spcPct val="0"/>
              </a:spcBef>
            </a:pPr>
            <a:endParaRPr lang="en-US" dirty="0" smtClean="0"/>
          </a:p>
          <a:p>
            <a:pPr eaLnBrk="1" hangingPunct="1">
              <a:spcBef>
                <a:spcPct val="0"/>
              </a:spcBef>
            </a:pPr>
            <a:r>
              <a:rPr lang="en-US" dirty="0" smtClean="0"/>
              <a:t>Carbon Stock assessment and a spatial planning training is going on </a:t>
            </a:r>
          </a:p>
          <a:p>
            <a:pPr eaLnBrk="1" hangingPunct="1">
              <a:spcBef>
                <a:spcPct val="0"/>
              </a:spcBef>
            </a:pPr>
            <a:r>
              <a:rPr lang="en-US" dirty="0" smtClean="0"/>
              <a:t>Awareness raisin regarding REDD strategies, REDDD as well as the RPP will be conducted </a:t>
            </a:r>
          </a:p>
          <a:p>
            <a:pPr eaLnBrk="1" hangingPunct="1">
              <a:spcBef>
                <a:spcPct val="0"/>
              </a:spcBef>
            </a:pPr>
            <a:endParaRPr lang="en-US" dirty="0" smtClean="0"/>
          </a:p>
          <a:p>
            <a:endParaRPr lang="nl-NL" sz="1200" kern="1200" dirty="0">
              <a:solidFill>
                <a:schemeClr val="tx1"/>
              </a:solidFill>
              <a:latin typeface="+mn-lt"/>
              <a:ea typeface="+mn-ea"/>
              <a:cs typeface="+mn-cs"/>
            </a:endParaRP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E7859D-618F-4AEC-A673-ACC24A4C39F2}"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After receiving the TAP comments and the conference call meetings were taken place within the National REDD+ committee to review and a consultation meeting took place to discuss the first TAP meeting.</a:t>
            </a:r>
          </a:p>
          <a:p>
            <a:r>
              <a:rPr lang="en-US" dirty="0" smtClean="0"/>
              <a:t>The remaining TAP comments will be discussed during stakeholders meeting.</a:t>
            </a:r>
          </a:p>
        </p:txBody>
      </p:sp>
      <p:sp>
        <p:nvSpPr>
          <p:cNvPr id="4" name="Slide Number Placeholder 3"/>
          <p:cNvSpPr>
            <a:spLocks noGrp="1"/>
          </p:cNvSpPr>
          <p:nvPr>
            <p:ph type="sldNum" sz="quarter" idx="5"/>
          </p:nvPr>
        </p:nvSpPr>
        <p:spPr/>
        <p:txBody>
          <a:bodyPr/>
          <a:lstStyle/>
          <a:p>
            <a:pPr>
              <a:defRPr/>
            </a:pPr>
            <a:fld id="{DD55865E-E70F-4925-B147-D461DD750A59}"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As you noticed  Suriname is located in the Northern part of Latin America, north of Brazil and is a neighbor of Guyana. The official languages is Dutch.</a:t>
            </a:r>
          </a:p>
          <a:p>
            <a:endParaRPr lang="nl-NL" dirty="0"/>
          </a:p>
        </p:txBody>
      </p:sp>
      <p:sp>
        <p:nvSpPr>
          <p:cNvPr id="4" name="Slide Number Placeholder 3"/>
          <p:cNvSpPr>
            <a:spLocks noGrp="1"/>
          </p:cNvSpPr>
          <p:nvPr>
            <p:ph type="sldNum" sz="quarter" idx="10"/>
          </p:nvPr>
        </p:nvSpPr>
        <p:spPr/>
        <p:txBody>
          <a:bodyPr/>
          <a:lstStyle/>
          <a:p>
            <a:pPr>
              <a:defRPr/>
            </a:pPr>
            <a:fld id="{5F008079-9BCF-4D0B-AE58-3725171CA121}"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a:defRPr/>
            </a:pPr>
            <a:fld id="{5F027EC6-75C3-405B-ACD0-D10E702343D3}" type="slidenum">
              <a:rPr lang="en-US">
                <a:latin typeface="Arial" pitchFamily="34" charset="0"/>
              </a:rPr>
              <a:pPr>
                <a:defRPr/>
              </a:pPr>
              <a:t>20</a:t>
            </a:fld>
            <a:endParaRPr lang="en-US">
              <a:latin typeface="Arial" pitchFamily="34" charset="0"/>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nl-NL"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Suriname is about 16.4 million ha, with a population of about 0.5 million people. </a:t>
            </a:r>
          </a:p>
          <a:p>
            <a:pPr eaLnBrk="1" hangingPunct="1">
              <a:spcBef>
                <a:spcPct val="0"/>
              </a:spcBef>
            </a:pPr>
            <a:r>
              <a:rPr lang="en-US" dirty="0" smtClean="0"/>
              <a:t>Population  density is approx. 3/km2</a:t>
            </a:r>
          </a:p>
          <a:p>
            <a:pPr eaLnBrk="1" hangingPunct="1">
              <a:spcBef>
                <a:spcPct val="0"/>
              </a:spcBef>
            </a:pPr>
            <a:endParaRPr lang="en-US" dirty="0" smtClean="0"/>
          </a:p>
          <a:p>
            <a:pPr eaLnBrk="1" hangingPunct="1">
              <a:spcBef>
                <a:spcPct val="0"/>
              </a:spcBef>
            </a:pPr>
            <a:r>
              <a:rPr lang="en-US" dirty="0" smtClean="0"/>
              <a:t>The GDP is about …………..</a:t>
            </a:r>
          </a:p>
          <a:p>
            <a:pPr eaLnBrk="1" hangingPunct="1">
              <a:spcBef>
                <a:spcPct val="0"/>
              </a:spcBef>
            </a:pPr>
            <a:r>
              <a:rPr lang="en-US" dirty="0" smtClean="0"/>
              <a:t>And the Income per capita is estimated at $3000.</a:t>
            </a:r>
            <a:br>
              <a:rPr lang="en-US" dirty="0" smtClean="0"/>
            </a:br>
            <a:endParaRPr lang="en-US" dirty="0" smtClean="0"/>
          </a:p>
          <a:p>
            <a:pPr eaLnBrk="1" hangingPunct="1">
              <a:spcBef>
                <a:spcPct val="0"/>
              </a:spcBef>
            </a:pPr>
            <a:endParaRPr lang="en-US" dirty="0" smtClean="0"/>
          </a:p>
          <a:p>
            <a:pPr eaLnBrk="1" hangingPunct="1">
              <a:spcBef>
                <a:spcPct val="0"/>
              </a:spcBef>
            </a:pPr>
            <a:r>
              <a:rPr lang="en-US" dirty="0" smtClean="0"/>
              <a:t>The country is divided in 10 districts. The first 7 districts on the screen are in the northern part of the country where most of the cities are located and are relatively heavily populated and the 3 last ones are more in the south which are relatively less populated. About 8-10% of the population live in hinterland. In the capital the population is more than the half of the population.</a:t>
            </a:r>
          </a:p>
          <a:p>
            <a:pPr eaLnBrk="1" hangingPunct="1">
              <a:spcBef>
                <a:spcPct val="0"/>
              </a:spcBef>
            </a:pPr>
            <a:endParaRPr lang="en-US" dirty="0" smtClean="0"/>
          </a:p>
          <a:p>
            <a:pPr eaLnBrk="1" hangingPunct="1">
              <a:spcBef>
                <a:spcPct val="0"/>
              </a:spcBef>
            </a:pPr>
            <a:r>
              <a:rPr lang="en-US" dirty="0" smtClean="0"/>
              <a:t>We have a multi ethnic population which comprise of:</a:t>
            </a:r>
          </a:p>
          <a:p>
            <a:pPr eaLnBrk="1" hangingPunct="1">
              <a:spcBef>
                <a:spcPct val="0"/>
              </a:spcBef>
            </a:pPr>
            <a:r>
              <a:rPr lang="en-US" dirty="0" smtClean="0"/>
              <a:t>Amerindians about 3.7 %</a:t>
            </a:r>
          </a:p>
          <a:p>
            <a:pPr eaLnBrk="1" hangingPunct="1">
              <a:spcBef>
                <a:spcPct val="0"/>
              </a:spcBef>
            </a:pPr>
            <a:r>
              <a:rPr lang="en-US" dirty="0" smtClean="0"/>
              <a:t>African descendant like the creoles which is  17,7% of the total population, Maroons these are the run away slaves 14.7 % of the total population.</a:t>
            </a:r>
          </a:p>
          <a:p>
            <a:pPr eaLnBrk="1" hangingPunct="1">
              <a:spcBef>
                <a:spcPct val="0"/>
              </a:spcBef>
            </a:pPr>
            <a:r>
              <a:rPr lang="en-US" dirty="0" err="1" smtClean="0"/>
              <a:t>Hundustani</a:t>
            </a:r>
            <a:r>
              <a:rPr lang="en-US" dirty="0" smtClean="0"/>
              <a:t>, descendant from India 17 %, Javanese 14.6 % descendant from the Island Java. Both groups came to Suriname to replaced the slaves after the slavery was abolished in 1863 as contract laborers or paid slaves.</a:t>
            </a:r>
          </a:p>
          <a:p>
            <a:pPr eaLnBrk="1" hangingPunct="1">
              <a:spcBef>
                <a:spcPct val="0"/>
              </a:spcBef>
            </a:pPr>
            <a:r>
              <a:rPr lang="en-US" dirty="0" smtClean="0"/>
              <a:t>And  in addition  we have the mixed and the descendant from </a:t>
            </a:r>
            <a:r>
              <a:rPr lang="en-US" dirty="0" err="1" smtClean="0"/>
              <a:t>Libanon</a:t>
            </a:r>
            <a:r>
              <a:rPr lang="en-US" dirty="0" smtClean="0"/>
              <a:t>, China etc. and the Amerindians (</a:t>
            </a:r>
            <a:r>
              <a:rPr lang="en-US" dirty="0" err="1" smtClean="0"/>
              <a:t>Indegenous</a:t>
            </a:r>
            <a:r>
              <a:rPr lang="en-US" dirty="0" smtClean="0"/>
              <a:t> people) altogether 3.7% of the total population.</a:t>
            </a:r>
          </a:p>
          <a:p>
            <a:pPr eaLnBrk="1" hangingPunct="1">
              <a:spcBef>
                <a:spcPct val="0"/>
              </a:spcBef>
            </a:pPr>
            <a:endParaRPr lang="en-US" dirty="0" smtClean="0"/>
          </a:p>
          <a:p>
            <a:pPr eaLnBrk="1" hangingPunct="1">
              <a:spcBef>
                <a:spcPct val="0"/>
              </a:spcBef>
            </a:pPr>
            <a:r>
              <a:rPr lang="en-US" dirty="0" smtClean="0"/>
              <a:t>There about: 234 official registered villages in the interior</a:t>
            </a:r>
            <a:endParaRPr lang="nl-NL" dirty="0" smtClean="0"/>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1971F-1119-41F9-87D4-C6E9B74D39A0}" type="slidenum">
              <a:rPr lang="en-US" smtClean="0"/>
              <a:pPr fontAlgn="base">
                <a:spcBef>
                  <a:spcPct val="0"/>
                </a:spcBef>
                <a:spcAft>
                  <a:spcPct val="0"/>
                </a:spcAft>
                <a:defRPr/>
              </a:pPr>
              <a:t>3</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About 90% of our land area  is still  covered  with forest and we have a deforestation rate of about less then 0.02%/</a:t>
            </a:r>
            <a:r>
              <a:rPr lang="en-US" dirty="0" err="1" smtClean="0"/>
              <a:t>annualy</a:t>
            </a:r>
            <a:endParaRPr lang="en-US" dirty="0" smtClean="0"/>
          </a:p>
          <a:p>
            <a:pPr eaLnBrk="1" hangingPunct="1">
              <a:spcBef>
                <a:spcPct val="0"/>
              </a:spcBef>
            </a:pPr>
            <a:endParaRPr lang="en-US" dirty="0" smtClean="0"/>
          </a:p>
          <a:p>
            <a:pPr eaLnBrk="1" hangingPunct="1">
              <a:spcBef>
                <a:spcPct val="0"/>
              </a:spcBef>
            </a:pPr>
            <a:r>
              <a:rPr lang="en-US" dirty="0" smtClean="0"/>
              <a:t>13% of the forest area is formally protected by law, including the Central Suriname Nature Reserve of 1.6 million ha.</a:t>
            </a:r>
          </a:p>
          <a:p>
            <a:pPr eaLnBrk="1" hangingPunct="1">
              <a:spcBef>
                <a:spcPct val="0"/>
              </a:spcBef>
            </a:pPr>
            <a:endParaRPr lang="en-US" dirty="0" smtClean="0"/>
          </a:p>
          <a:p>
            <a:pPr eaLnBrk="1" hangingPunct="1">
              <a:spcBef>
                <a:spcPct val="0"/>
              </a:spcBef>
            </a:pPr>
            <a:r>
              <a:rPr lang="en-US" dirty="0" smtClean="0"/>
              <a:t>About 4-5 million ha is designated for sustainable timber production with a potential sustainable production of 1-1.5 million ha.</a:t>
            </a:r>
          </a:p>
          <a:p>
            <a:pPr eaLnBrk="1" hangingPunct="1">
              <a:spcBef>
                <a:spcPct val="0"/>
              </a:spcBef>
            </a:pPr>
            <a:endParaRPr lang="en-US" dirty="0" smtClean="0"/>
          </a:p>
          <a:p>
            <a:pPr eaLnBrk="1" hangingPunct="1">
              <a:spcBef>
                <a:spcPct val="0"/>
              </a:spcBef>
            </a:pPr>
            <a:r>
              <a:rPr lang="en-US" dirty="0" smtClean="0"/>
              <a:t>The rest of the forest area is not designated yet for any purposes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nl-NL" dirty="0" smtClean="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EAD8CAF-9742-4677-B4F9-84906582C639}" type="slidenum">
              <a:rPr lang="en-US" smtClean="0"/>
              <a:pPr fontAlgn="base">
                <a:spcBef>
                  <a:spcPct val="0"/>
                </a:spcBef>
                <a:spcAft>
                  <a:spcPct val="0"/>
                </a:spcAft>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state owns almost 97 % of the forest and about 60.000 ha are privately owned. </a:t>
            </a:r>
          </a:p>
          <a:p>
            <a:endParaRPr lang="en-US" dirty="0" smtClean="0"/>
          </a:p>
          <a:p>
            <a:r>
              <a:rPr lang="en-US" dirty="0" smtClean="0"/>
              <a:t>Timber cutting licenses can be granted by the government such as concessions, exploration rights, </a:t>
            </a:r>
            <a:r>
              <a:rPr lang="en-US" dirty="0" err="1" smtClean="0"/>
              <a:t>icl</a:t>
            </a:r>
            <a:r>
              <a:rPr lang="en-US" dirty="0" smtClean="0"/>
              <a:t> (salvage logging), community forestry which are granted to forest based communities</a:t>
            </a:r>
          </a:p>
          <a:p>
            <a:endParaRPr lang="en-US" dirty="0" smtClean="0"/>
          </a:p>
          <a:p>
            <a:r>
              <a:rPr lang="en-US" dirty="0" smtClean="0"/>
              <a:t>Forestry contribute about 2 % to the GDP and together with the indirect incomes such as ecotourism  in contributes about 4 % to the  GDP . However non </a:t>
            </a:r>
            <a:r>
              <a:rPr lang="en-US" dirty="0" err="1" smtClean="0"/>
              <a:t>monetar,y</a:t>
            </a:r>
            <a:r>
              <a:rPr lang="en-US" dirty="0" smtClean="0"/>
              <a:t> services as watershed management, biodiversity and other environmental </a:t>
            </a:r>
            <a:r>
              <a:rPr lang="en-US" dirty="0" err="1" smtClean="0"/>
              <a:t>serices</a:t>
            </a:r>
            <a:r>
              <a:rPr lang="en-US" dirty="0" smtClean="0"/>
              <a:t> are not express yet </a:t>
            </a:r>
            <a:r>
              <a:rPr lang="en-US" dirty="0" err="1" smtClean="0"/>
              <a:t>financiallly</a:t>
            </a:r>
            <a:r>
              <a:rPr lang="en-US" dirty="0" smtClean="0"/>
              <a:t> to the GDP</a:t>
            </a:r>
          </a:p>
          <a:p>
            <a:endParaRPr lang="en-US" dirty="0" smtClean="0"/>
          </a:p>
          <a:p>
            <a:r>
              <a:rPr lang="en-US" dirty="0" smtClean="0"/>
              <a:t>Although the potential sustainable timber production of the production forest is 1-1.5 million m3 only around 200.000 m3 are produced annually</a:t>
            </a:r>
          </a:p>
          <a:p>
            <a:endParaRPr lang="en-US" dirty="0" smtClean="0"/>
          </a:p>
          <a:p>
            <a:r>
              <a:rPr lang="en-US" dirty="0" smtClean="0"/>
              <a:t>5% of  the total working force are in the forestry sector</a:t>
            </a:r>
          </a:p>
          <a:p>
            <a:endParaRPr lang="en-US" dirty="0" smtClean="0"/>
          </a:p>
          <a:p>
            <a:r>
              <a:rPr lang="en-US" dirty="0" smtClean="0"/>
              <a:t>The management of the forest is based on the following  </a:t>
            </a:r>
            <a:r>
              <a:rPr lang="en-US" dirty="0" err="1" smtClean="0"/>
              <a:t>lawsT</a:t>
            </a:r>
            <a:endParaRPr lang="en-US" dirty="0" smtClean="0"/>
          </a:p>
          <a:p>
            <a:endParaRPr lang="en-US" dirty="0" smtClean="0"/>
          </a:p>
          <a:p>
            <a:r>
              <a:rPr lang="en-US" dirty="0" smtClean="0"/>
              <a:t>he management of the forest resources and in particular of the production forest conservation including Game regulation are </a:t>
            </a:r>
            <a:endParaRPr lang="nl-NL" dirty="0"/>
          </a:p>
        </p:txBody>
      </p:sp>
      <p:sp>
        <p:nvSpPr>
          <p:cNvPr id="4" name="Slide Number Placeholder 3"/>
          <p:cNvSpPr>
            <a:spLocks noGrp="1"/>
          </p:cNvSpPr>
          <p:nvPr>
            <p:ph type="sldNum" sz="quarter" idx="10"/>
          </p:nvPr>
        </p:nvSpPr>
        <p:spPr/>
        <p:txBody>
          <a:bodyPr/>
          <a:lstStyle/>
          <a:p>
            <a:pPr>
              <a:defRPr/>
            </a:pPr>
            <a:fld id="{5F008079-9BCF-4D0B-AE58-3725171CA121}"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Government has a very long tradition in promoting SFM  and also put a lot of efforts in protecting the forest. During the formulation of the national forest policy in a participatory process the role of forest in climate change mitigation was already highlighted and some actions have been also identified to recognized the efforts of Suriname.</a:t>
            </a:r>
          </a:p>
          <a:p>
            <a:endParaRPr lang="nl-NL" dirty="0" smtClean="0"/>
          </a:p>
        </p:txBody>
      </p:sp>
      <p:sp>
        <p:nvSpPr>
          <p:cNvPr id="4" name="Slide Number Placeholder 3"/>
          <p:cNvSpPr>
            <a:spLocks noGrp="1"/>
          </p:cNvSpPr>
          <p:nvPr>
            <p:ph type="sldNum" sz="quarter" idx="5"/>
          </p:nvPr>
        </p:nvSpPr>
        <p:spPr/>
        <p:txBody>
          <a:bodyPr/>
          <a:lstStyle/>
          <a:p>
            <a:pPr>
              <a:defRPr/>
            </a:pPr>
            <a:fld id="{54434739-F2AC-44BA-B1C1-FA57DC0C8A8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Presentation of the drivers of deforestation. These information have been produced in particular by a quick scan and desk studies and with the input of the different relevant institutions </a:t>
            </a:r>
          </a:p>
          <a:p>
            <a:pPr eaLnBrk="1" hangingPunct="1">
              <a:spcBef>
                <a:spcPct val="0"/>
              </a:spcBef>
            </a:pPr>
            <a:r>
              <a:rPr lang="en-US" dirty="0" smtClean="0"/>
              <a:t>Mining in particular Bauxite and gold mining, small scale illegal and illegal </a:t>
            </a:r>
            <a:r>
              <a:rPr lang="en-US" dirty="0" err="1" smtClean="0"/>
              <a:t>goldmining</a:t>
            </a:r>
            <a:r>
              <a:rPr lang="en-US" dirty="0" smtClean="0"/>
              <a:t>, </a:t>
            </a:r>
          </a:p>
          <a:p>
            <a:pPr eaLnBrk="1" hangingPunct="1">
              <a:spcBef>
                <a:spcPct val="0"/>
              </a:spcBef>
            </a:pPr>
            <a:endParaRPr lang="en-US" dirty="0" smtClean="0"/>
          </a:p>
          <a:p>
            <a:pPr eaLnBrk="1" hangingPunct="1">
              <a:spcBef>
                <a:spcPct val="0"/>
              </a:spcBef>
            </a:pPr>
            <a:r>
              <a:rPr lang="en-US" dirty="0" smtClean="0"/>
              <a:t>For forestry it can be mentioned that so far no significant deforestation has taken place but more forest degradation. But in the other hand its stated that Suriname has enough forest and that there is opportunity for all sector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There is a need for in-depth assessments to clarify the rate of deforestation and forest degradation and the main drivers. The country’s Multi Annual Development Plan (MOP) for 2006 – 2011 states that the Government of Suriname is working on a specific target of enlarging the area under active timber exploitation by 2010, for the purpose of expanding the timber export volume. Expansion in the mining, agriculture and energy sectors is also envisioned in the MOP. </a:t>
            </a:r>
          </a:p>
          <a:p>
            <a:pPr eaLnBrk="1" hangingPunct="1">
              <a:spcBef>
                <a:spcPct val="0"/>
              </a:spcBef>
            </a:pPr>
            <a:endParaRPr lang="en-US" dirty="0" smtClean="0"/>
          </a:p>
          <a:p>
            <a:pPr eaLnBrk="1" hangingPunct="1">
              <a:spcBef>
                <a:spcPct val="0"/>
              </a:spcBef>
            </a:pPr>
            <a:endParaRPr lang="nl-NL" dirty="0"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D46588-BEF8-4CC5-BCD2-BD7F69C4BA16}" type="slidenum">
              <a:rPr lang="en-US" smtClean="0"/>
              <a:pPr fontAlgn="base">
                <a:spcBef>
                  <a:spcPct val="0"/>
                </a:spcBef>
                <a:spcAft>
                  <a:spcPct val="0"/>
                </a:spcAft>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r>
              <a:rPr lang="en-US" dirty="0" smtClean="0"/>
              <a:t>Activities conducted to develop the RPP:</a:t>
            </a:r>
          </a:p>
          <a:p>
            <a:pPr marL="228600" indent="-228600" eaLnBrk="1" fontAlgn="auto" hangingPunct="1">
              <a:spcBef>
                <a:spcPts val="0"/>
              </a:spcBef>
              <a:spcAft>
                <a:spcPts val="0"/>
              </a:spcAft>
              <a:buFont typeface="+mj-lt"/>
              <a:buAutoNum type="arabicPeriod"/>
              <a:defRPr/>
            </a:pPr>
            <a:r>
              <a:rPr lang="en-US" dirty="0" smtClean="0"/>
              <a:t>8</a:t>
            </a:r>
            <a:r>
              <a:rPr lang="en-US" baseline="30000" dirty="0" smtClean="0"/>
              <a:t>th </a:t>
            </a:r>
            <a:r>
              <a:rPr lang="en-US" dirty="0" smtClean="0"/>
              <a:t>– 12</a:t>
            </a:r>
            <a:r>
              <a:rPr lang="en-US" baseline="30000" dirty="0" smtClean="0"/>
              <a:t>th </a:t>
            </a:r>
            <a:r>
              <a:rPr lang="en-US" dirty="0" smtClean="0"/>
              <a:t>September 2008, Suriname hosted the international experts meeting on “Financing for Sustainable Forest Management: The Paramaribo Dialogue”, which was a Country-Led Initiative (CLI) in support of the United Nations Forum on Forests (UNFF). The objective of the Paramaribo Dialogue was to identify opportunities to significantly enhance financing for sustainable forest management. </a:t>
            </a:r>
          </a:p>
          <a:p>
            <a:pPr marL="228600" indent="-228600" eaLnBrk="1" fontAlgn="auto" hangingPunct="1">
              <a:spcBef>
                <a:spcPts val="0"/>
              </a:spcBef>
              <a:spcAft>
                <a:spcPts val="0"/>
              </a:spcAft>
              <a:buFont typeface="+mj-lt"/>
              <a:buAutoNum type="arabicPeriod"/>
              <a:defRPr/>
            </a:pPr>
            <a:r>
              <a:rPr lang="en-US" dirty="0" smtClean="0"/>
              <a:t>After Suriname’s RPIN was approved in February 2009, the Ministry of Physical Planning, Land and Forest Management in collaboration with Conservation International Suriname, World Wildlife Fund </a:t>
            </a:r>
            <a:r>
              <a:rPr lang="en-US" dirty="0" err="1" smtClean="0"/>
              <a:t>Guianas</a:t>
            </a:r>
            <a:r>
              <a:rPr lang="en-US" dirty="0" smtClean="0"/>
              <a:t> and </a:t>
            </a:r>
            <a:r>
              <a:rPr lang="en-US" dirty="0" err="1" smtClean="0"/>
              <a:t>Tropenbos</a:t>
            </a:r>
            <a:r>
              <a:rPr lang="en-US" dirty="0" smtClean="0"/>
              <a:t> International Suriname, initiated a series of Workshops, which focused on Reduced Emissions from Deforestation and Degradation (REDD+), the climate change negotiations and opportunities for Highly Forested and Low Deforestation (HFLD) countries. </a:t>
            </a:r>
          </a:p>
          <a:p>
            <a:pPr marL="228600" indent="-228600" eaLnBrk="1" fontAlgn="auto" hangingPunct="1">
              <a:spcBef>
                <a:spcPts val="0"/>
              </a:spcBef>
              <a:spcAft>
                <a:spcPts val="0"/>
              </a:spcAft>
              <a:buFont typeface="+mj-lt"/>
              <a:buAutoNum type="arabicPeriod"/>
              <a:defRPr/>
            </a:pPr>
            <a:r>
              <a:rPr lang="en-US" dirty="0" smtClean="0"/>
              <a:t>With respect to capacity building for technical cadre of governmental institutions, the Anton de </a:t>
            </a:r>
            <a:r>
              <a:rPr lang="en-US" dirty="0" err="1" smtClean="0"/>
              <a:t>Kom</a:t>
            </a:r>
            <a:r>
              <a:rPr lang="en-US" dirty="0" smtClean="0"/>
              <a:t> University of Suriname, non-governmental institutions and representatives of Indigenous and Maroon organizations, Conservation International supported the Government of Suriname in providing the training course “</a:t>
            </a:r>
            <a:r>
              <a:rPr lang="en-US" i="1" dirty="0" smtClean="0"/>
              <a:t>Forest Carbon Project Development and REDD+ Readiness for the R-PLAN Development” </a:t>
            </a:r>
          </a:p>
          <a:p>
            <a:pPr marL="228600" indent="-228600" eaLnBrk="1" fontAlgn="auto" hangingPunct="1">
              <a:spcBef>
                <a:spcPts val="0"/>
              </a:spcBef>
              <a:spcAft>
                <a:spcPts val="0"/>
              </a:spcAft>
              <a:buFont typeface="+mj-lt"/>
              <a:buAutoNum type="arabicPeriod"/>
              <a:defRPr/>
            </a:pPr>
            <a:r>
              <a:rPr lang="en-US" dirty="0" smtClean="0"/>
              <a:t>Participation of  the Ministry of Physical Planning, Land- and Forest Management (RGB) within the </a:t>
            </a:r>
            <a:r>
              <a:rPr lang="en-US" i="1" dirty="0" smtClean="0"/>
              <a:t>Forest Carbon Project Development training  </a:t>
            </a:r>
            <a:r>
              <a:rPr lang="en-US" dirty="0" smtClean="0"/>
              <a:t>workshop for Indigenous and Maroon community leaders organized by Conservation International Suriname. The Ministry did a presentation on the RPP with emphasis on components 1a and 1b. </a:t>
            </a:r>
          </a:p>
          <a:p>
            <a:pPr marL="228600" indent="-228600" eaLnBrk="1" fontAlgn="auto" hangingPunct="1">
              <a:spcBef>
                <a:spcPts val="0"/>
              </a:spcBef>
              <a:spcAft>
                <a:spcPts val="0"/>
              </a:spcAft>
              <a:buFont typeface="+mj-lt"/>
              <a:buAutoNum type="arabicPeriod"/>
              <a:defRPr/>
            </a:pPr>
            <a:r>
              <a:rPr lang="en-US" dirty="0" smtClean="0"/>
              <a:t>Desk research and meetings with key persons to obtain more data and information</a:t>
            </a:r>
          </a:p>
          <a:p>
            <a:pPr marL="228600" indent="-228600" eaLnBrk="1" fontAlgn="auto" hangingPunct="1">
              <a:spcBef>
                <a:spcPts val="0"/>
              </a:spcBef>
              <a:spcAft>
                <a:spcPts val="0"/>
              </a:spcAft>
              <a:buFont typeface="+mj-lt"/>
              <a:buAutoNum type="arabicPeriod"/>
              <a:defRPr/>
            </a:pPr>
            <a:endParaRPr lang="en-US" dirty="0" smtClean="0"/>
          </a:p>
          <a:p>
            <a:pPr marL="228600" indent="-228600" eaLnBrk="1" fontAlgn="auto" hangingPunct="1">
              <a:spcBef>
                <a:spcPts val="0"/>
              </a:spcBef>
              <a:spcAft>
                <a:spcPts val="0"/>
              </a:spcAft>
              <a:buFont typeface="+mj-lt"/>
              <a:buNone/>
              <a:defRPr/>
            </a:pPr>
            <a:r>
              <a:rPr lang="en-US" dirty="0" smtClean="0"/>
              <a:t>As a result of all of the above-mentioned activities, an increased knowledge and awareness of REDD+ issues has become apparent, among governmental institutions, the Anton de </a:t>
            </a:r>
            <a:r>
              <a:rPr lang="en-US" dirty="0" err="1" smtClean="0"/>
              <a:t>Kom</a:t>
            </a:r>
            <a:r>
              <a:rPr lang="en-US" dirty="0" smtClean="0"/>
              <a:t> University of Suriname and other technical institutions, stakeholders, Indigenous and Maroon organizations, timber companies, and civil society organizations </a:t>
            </a:r>
          </a:p>
          <a:p>
            <a:pPr marL="228600" indent="-228600" eaLnBrk="1" fontAlgn="auto" hangingPunct="1">
              <a:spcBef>
                <a:spcPts val="0"/>
              </a:spcBef>
              <a:spcAft>
                <a:spcPts val="0"/>
              </a:spcAft>
              <a:buFont typeface="+mj-lt"/>
              <a:buAutoNum type="arabicPeriod"/>
              <a:defRPr/>
            </a:pPr>
            <a:endParaRPr lang="en-US" dirty="0" smtClean="0"/>
          </a:p>
          <a:p>
            <a:pPr eaLnBrk="1" fontAlgn="auto" hangingPunct="1">
              <a:spcBef>
                <a:spcPts val="0"/>
              </a:spcBef>
              <a:spcAft>
                <a:spcPts val="0"/>
              </a:spcAft>
              <a:defRPr/>
            </a:pPr>
            <a:endParaRPr lang="en-US" dirty="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79982B-7E6C-496E-9B75-652A19FD3E74}" type="slidenum">
              <a:rPr lang="en-US" smtClean="0"/>
              <a:pPr fontAlgn="base">
                <a:spcBef>
                  <a:spcPct val="0"/>
                </a:spcBef>
                <a:spcAft>
                  <a:spcPct val="0"/>
                </a:spcAft>
                <a:defRPr/>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In the NFP, NEP, NBS it is already stated the role of Forests in Climate Mitigation and the need that country like Suriname is be recognized for its effort in implementing SFM, including conservation of its forests</a:t>
            </a:r>
          </a:p>
          <a:p>
            <a:pPr eaLnBrk="1" hangingPunct="1">
              <a:spcBef>
                <a:spcPct val="0"/>
              </a:spcBef>
            </a:pPr>
            <a:endParaRPr lang="en-US" dirty="0" smtClean="0"/>
          </a:p>
          <a:p>
            <a:pPr eaLnBrk="1" hangingPunct="1">
              <a:spcBef>
                <a:spcPct val="0"/>
              </a:spcBef>
            </a:pPr>
            <a:r>
              <a:rPr lang="en-US" dirty="0" smtClean="0"/>
              <a:t>Within the framework of the CLI meeting on forest finance mechanism of UNFF in 2008 the process has been initiated to participate in WB FCPF program by submitting the R-PIN to World Bank</a:t>
            </a:r>
          </a:p>
          <a:p>
            <a:pPr eaLnBrk="1" hangingPunct="1">
              <a:spcBef>
                <a:spcPct val="0"/>
              </a:spcBef>
            </a:pPr>
            <a:endParaRPr lang="en-US" dirty="0" smtClean="0"/>
          </a:p>
          <a:p>
            <a:pPr eaLnBrk="1" hangingPunct="1">
              <a:spcBef>
                <a:spcPct val="0"/>
              </a:spcBef>
            </a:pPr>
            <a:r>
              <a:rPr lang="en-US" dirty="0" smtClean="0"/>
              <a:t>After the acceptance of the R-PIN by the world bank a workshop has been organized about the R-PIN that was submitted and the follow –up  activities that are needed including the formulation of the RPP</a:t>
            </a:r>
          </a:p>
          <a:p>
            <a:pPr eaLnBrk="1" hangingPunct="1">
              <a:spcBef>
                <a:spcPct val="0"/>
              </a:spcBef>
            </a:pPr>
            <a:endParaRPr lang="en-US" dirty="0" smtClean="0"/>
          </a:p>
          <a:p>
            <a:pPr eaLnBrk="1" hangingPunct="1">
              <a:spcBef>
                <a:spcPct val="0"/>
              </a:spcBef>
            </a:pPr>
            <a:r>
              <a:rPr lang="en-US" dirty="0" smtClean="0"/>
              <a:t>Stakeholders meetings and training were conducted and in addition a National REDD-Committee has been established to take the lead and responsibility to Draft the RPP</a:t>
            </a:r>
          </a:p>
          <a:p>
            <a:pPr eaLnBrk="1" hangingPunct="1">
              <a:spcBef>
                <a:spcPct val="0"/>
              </a:spcBef>
            </a:pPr>
            <a:endParaRPr lang="en-US" dirty="0" smtClean="0"/>
          </a:p>
          <a:p>
            <a:pPr eaLnBrk="1" hangingPunct="1">
              <a:spcBef>
                <a:spcPct val="0"/>
              </a:spcBef>
            </a:pPr>
            <a:r>
              <a:rPr lang="en-US" dirty="0" smtClean="0"/>
              <a:t>RPP  will be evaluated and when necessary updated taking into account </a:t>
            </a:r>
            <a:r>
              <a:rPr lang="en-US" dirty="0" err="1" smtClean="0"/>
              <a:t>th</a:t>
            </a:r>
            <a:r>
              <a:rPr lang="en-US" dirty="0" smtClean="0"/>
              <a:t> e Recommendation and Comments of the TAP and the stakeholders during the follow –up consultations meeting</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err="1" smtClean="0"/>
              <a:t>Stakeholdersmeetings</a:t>
            </a:r>
            <a:r>
              <a:rPr lang="en-US" dirty="0" smtClean="0"/>
              <a:t> </a:t>
            </a:r>
            <a:r>
              <a:rPr lang="en-US" dirty="0" err="1" smtClean="0"/>
              <a:t>uitzetten</a:t>
            </a:r>
            <a:endParaRPr lang="en-US" dirty="0" smtClean="0"/>
          </a:p>
          <a:p>
            <a:pPr eaLnBrk="1" hangingPunct="1">
              <a:spcBef>
                <a:spcPct val="0"/>
              </a:spcBef>
            </a:pPr>
            <a:r>
              <a:rPr lang="en-US" dirty="0" smtClean="0"/>
              <a:t>Het is </a:t>
            </a:r>
            <a:r>
              <a:rPr lang="en-US" dirty="0" err="1" smtClean="0"/>
              <a:t>een</a:t>
            </a:r>
            <a:r>
              <a:rPr lang="en-US" dirty="0" smtClean="0"/>
              <a:t> government </a:t>
            </a:r>
            <a:r>
              <a:rPr lang="en-US" dirty="0" err="1" smtClean="0"/>
              <a:t>initiatief</a:t>
            </a:r>
            <a:r>
              <a:rPr lang="en-US" dirty="0" smtClean="0"/>
              <a:t> </a:t>
            </a:r>
            <a:r>
              <a:rPr lang="en-US" dirty="0" err="1" smtClean="0"/>
              <a:t>om</a:t>
            </a:r>
            <a:r>
              <a:rPr lang="en-US" dirty="0" smtClean="0"/>
              <a:t> met de WB </a:t>
            </a:r>
            <a:r>
              <a:rPr lang="en-US" dirty="0" err="1" smtClean="0"/>
              <a:t>te</a:t>
            </a:r>
            <a:r>
              <a:rPr lang="en-US" dirty="0" smtClean="0"/>
              <a:t> </a:t>
            </a:r>
            <a:r>
              <a:rPr lang="en-US" dirty="0" err="1" smtClean="0"/>
              <a:t>werken</a:t>
            </a:r>
            <a:endParaRPr lang="en-US" dirty="0" smtClean="0"/>
          </a:p>
          <a:p>
            <a:pPr eaLnBrk="1" hangingPunct="1">
              <a:spcBef>
                <a:spcPct val="0"/>
              </a:spcBef>
            </a:pPr>
            <a:r>
              <a:rPr lang="en-US" dirty="0" smtClean="0"/>
              <a:t>We </a:t>
            </a:r>
            <a:r>
              <a:rPr lang="en-US" dirty="0" err="1" smtClean="0"/>
              <a:t>hebben</a:t>
            </a:r>
            <a:r>
              <a:rPr lang="en-US" dirty="0" smtClean="0"/>
              <a:t> direct de </a:t>
            </a:r>
            <a:r>
              <a:rPr lang="en-US" dirty="0" err="1" smtClean="0"/>
              <a:t>relevante</a:t>
            </a:r>
            <a:r>
              <a:rPr lang="en-US" dirty="0" smtClean="0"/>
              <a:t> </a:t>
            </a:r>
            <a:r>
              <a:rPr lang="en-US" dirty="0" err="1" smtClean="0"/>
              <a:t>ministeries</a:t>
            </a:r>
            <a:r>
              <a:rPr lang="en-US" dirty="0" smtClean="0"/>
              <a:t> en cabinet </a:t>
            </a:r>
            <a:r>
              <a:rPr lang="en-US" dirty="0" err="1" smtClean="0"/>
              <a:t>dan</a:t>
            </a:r>
            <a:r>
              <a:rPr lang="en-US" dirty="0" smtClean="0"/>
              <a:t> </a:t>
            </a:r>
            <a:r>
              <a:rPr lang="en-US" dirty="0" err="1" smtClean="0"/>
              <a:t>erbij</a:t>
            </a:r>
            <a:r>
              <a:rPr lang="en-US" dirty="0" smtClean="0"/>
              <a:t> en met de </a:t>
            </a:r>
            <a:r>
              <a:rPr lang="en-US" dirty="0" err="1" smtClean="0"/>
              <a:t>bedoeling</a:t>
            </a:r>
            <a:r>
              <a:rPr lang="en-US" dirty="0" smtClean="0"/>
              <a:t> </a:t>
            </a:r>
            <a:r>
              <a:rPr lang="en-US" dirty="0" err="1" smtClean="0"/>
              <a:t>om</a:t>
            </a:r>
            <a:r>
              <a:rPr lang="en-US" dirty="0" smtClean="0"/>
              <a:t> </a:t>
            </a:r>
            <a:r>
              <a:rPr lang="en-US" dirty="0" err="1" smtClean="0"/>
              <a:t>gaande</a:t>
            </a:r>
            <a:r>
              <a:rPr lang="en-US" dirty="0" smtClean="0"/>
              <a:t> </a:t>
            </a:r>
            <a:r>
              <a:rPr lang="en-US" dirty="0" err="1" smtClean="0"/>
              <a:t>weg</a:t>
            </a:r>
            <a:r>
              <a:rPr lang="en-US" dirty="0" smtClean="0"/>
              <a:t> de </a:t>
            </a:r>
            <a:r>
              <a:rPr lang="en-US" dirty="0" err="1" smtClean="0"/>
              <a:t>anderen</a:t>
            </a:r>
            <a:r>
              <a:rPr lang="en-US" dirty="0" smtClean="0"/>
              <a:t> </a:t>
            </a:r>
            <a:r>
              <a:rPr lang="en-US" dirty="0" err="1" smtClean="0"/>
              <a:t>mee</a:t>
            </a:r>
            <a:r>
              <a:rPr lang="en-US" dirty="0" smtClean="0"/>
              <a:t> </a:t>
            </a:r>
            <a:r>
              <a:rPr lang="en-US" dirty="0" err="1" smtClean="0"/>
              <a:t>te</a:t>
            </a:r>
            <a:r>
              <a:rPr lang="en-US" dirty="0" smtClean="0"/>
              <a:t> </a:t>
            </a:r>
            <a:r>
              <a:rPr lang="en-US" dirty="0" err="1" smtClean="0"/>
              <a:t>nemen</a:t>
            </a:r>
            <a:endParaRPr lang="en-US" dirty="0"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A614111-7F48-4A3F-BCCE-B7828D9D5B1C}" type="slidenum">
              <a:rPr lang="en-US" smtClean="0"/>
              <a:pPr fontAlgn="base">
                <a:spcBef>
                  <a:spcPct val="0"/>
                </a:spcBef>
                <a:spcAft>
                  <a:spcPct val="0"/>
                </a:spcAft>
                <a:defRPr/>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NL"/>
          </a:p>
        </p:txBody>
      </p:sp>
      <p:sp>
        <p:nvSpPr>
          <p:cNvPr id="4" name="Date Placeholder 3"/>
          <p:cNvSpPr>
            <a:spLocks noGrp="1"/>
          </p:cNvSpPr>
          <p:nvPr>
            <p:ph type="dt" sz="half" idx="10"/>
          </p:nvPr>
        </p:nvSpPr>
        <p:spPr/>
        <p:txBody>
          <a:bodyPr/>
          <a:lstStyle>
            <a:lvl1pPr>
              <a:defRPr/>
            </a:lvl1pPr>
          </a:lstStyle>
          <a:p>
            <a:pPr>
              <a:defRPr/>
            </a:pPr>
            <a:fld id="{5E191B76-AEC3-46ED-8D07-47A318635B3C}" type="datetime1">
              <a:rPr lang="en-US"/>
              <a:pPr>
                <a:defRPr/>
              </a:pPr>
              <a:t>10/27/2009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8F4A29E-FC3A-4581-B49C-852721DFA28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pPr>
              <a:defRPr/>
            </a:pPr>
            <a:fld id="{FF3D999F-72AE-4356-9CED-3A9175725A7B}" type="datetime1">
              <a:rPr lang="en-US"/>
              <a:pPr>
                <a:defRPr/>
              </a:pPr>
              <a:t>10/27/2009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2F4986-75CE-415B-8DF5-CD1F0AC82C6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NL"/>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pPr>
              <a:defRPr/>
            </a:pPr>
            <a:fld id="{6A36D135-BE8F-482D-B98C-CDE4AF761329}" type="datetime1">
              <a:rPr lang="en-US"/>
              <a:pPr>
                <a:defRPr/>
              </a:pPr>
              <a:t>10/27/2009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BDD6DC-252B-49C0-8DBF-F58C6A84005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2FC772A-F668-4106-A189-D20BFFAF4F31}" type="datetime1">
              <a:rPr lang="en-US"/>
              <a:pPr>
                <a:defRPr/>
              </a:pPr>
              <a:t>10/27/2009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313DECF-E80E-4F42-BDCB-DDD3A11BF01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Date Placeholder 3"/>
          <p:cNvSpPr>
            <a:spLocks noGrp="1"/>
          </p:cNvSpPr>
          <p:nvPr>
            <p:ph type="dt" sz="half" idx="10"/>
          </p:nvPr>
        </p:nvSpPr>
        <p:spPr/>
        <p:txBody>
          <a:bodyPr/>
          <a:lstStyle>
            <a:lvl1pPr>
              <a:defRPr/>
            </a:lvl1pPr>
          </a:lstStyle>
          <a:p>
            <a:pPr>
              <a:defRPr/>
            </a:pPr>
            <a:fld id="{7C85CDD4-5CB1-45BB-AEC6-8233FCCE52D1}" type="datetime1">
              <a:rPr lang="en-US"/>
              <a:pPr>
                <a:defRPr/>
              </a:pPr>
              <a:t>10/27/2009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AA3258-3A58-4EA6-B372-CB872D94CEC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N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DBE9112-BFA6-493B-BE0C-FCED375308D7}" type="datetime1">
              <a:rPr lang="en-US"/>
              <a:pPr>
                <a:defRPr/>
              </a:pPr>
              <a:t>10/27/2009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B7D8F0-437A-4634-81BB-6CBBE556EAC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Date Placeholder 3"/>
          <p:cNvSpPr>
            <a:spLocks noGrp="1"/>
          </p:cNvSpPr>
          <p:nvPr>
            <p:ph type="dt" sz="half" idx="10"/>
          </p:nvPr>
        </p:nvSpPr>
        <p:spPr/>
        <p:txBody>
          <a:bodyPr/>
          <a:lstStyle>
            <a:lvl1pPr>
              <a:defRPr/>
            </a:lvl1pPr>
          </a:lstStyle>
          <a:p>
            <a:pPr>
              <a:defRPr/>
            </a:pPr>
            <a:fld id="{77A21491-36D6-448C-8B2D-264368AE2B67}" type="datetime1">
              <a:rPr lang="en-US"/>
              <a:pPr>
                <a:defRPr/>
              </a:pPr>
              <a:t>10/27/2009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9E6B20F-7F71-4305-AC43-B0EF618DE8F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N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7" name="Date Placeholder 3"/>
          <p:cNvSpPr>
            <a:spLocks noGrp="1"/>
          </p:cNvSpPr>
          <p:nvPr>
            <p:ph type="dt" sz="half" idx="10"/>
          </p:nvPr>
        </p:nvSpPr>
        <p:spPr/>
        <p:txBody>
          <a:bodyPr/>
          <a:lstStyle>
            <a:lvl1pPr>
              <a:defRPr/>
            </a:lvl1pPr>
          </a:lstStyle>
          <a:p>
            <a:pPr>
              <a:defRPr/>
            </a:pPr>
            <a:fld id="{563D9A5C-E139-414A-B74E-E07CEB4EAA6C}" type="datetime1">
              <a:rPr lang="en-US"/>
              <a:pPr>
                <a:defRPr/>
              </a:pPr>
              <a:t>10/27/2009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44DAAE-83D4-486D-9BE7-66686B1D1D2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NL"/>
          </a:p>
        </p:txBody>
      </p:sp>
      <p:sp>
        <p:nvSpPr>
          <p:cNvPr id="3" name="Date Placeholder 3"/>
          <p:cNvSpPr>
            <a:spLocks noGrp="1"/>
          </p:cNvSpPr>
          <p:nvPr>
            <p:ph type="dt" sz="half" idx="10"/>
          </p:nvPr>
        </p:nvSpPr>
        <p:spPr/>
        <p:txBody>
          <a:bodyPr/>
          <a:lstStyle>
            <a:lvl1pPr>
              <a:defRPr/>
            </a:lvl1pPr>
          </a:lstStyle>
          <a:p>
            <a:pPr>
              <a:defRPr/>
            </a:pPr>
            <a:fld id="{8D020EE1-DBD3-45E6-9E03-506DEDC6DA59}" type="datetime1">
              <a:rPr lang="en-US"/>
              <a:pPr>
                <a:defRPr/>
              </a:pPr>
              <a:t>10/27/2009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735A910-6237-4A17-88B2-352E5785110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AF6709D-6EC8-4BDC-9A3E-F1FA8C3723ED}" type="datetime1">
              <a:rPr lang="en-US"/>
              <a:pPr>
                <a:defRPr/>
              </a:pPr>
              <a:t>10/27/2009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7AD2C7-8BDC-4388-8C09-B2D5EDF5E02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N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BE80488-80BC-45B6-B341-D7252DFC847E}" type="datetime1">
              <a:rPr lang="en-US"/>
              <a:pPr>
                <a:defRPr/>
              </a:pPr>
              <a:t>10/27/2009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CA4150-B318-4BA2-A534-D5080213CDF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NL"/>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E76199B-7805-4EEA-8A5F-5B24C45C79B4}" type="datetime1">
              <a:rPr lang="en-US"/>
              <a:pPr>
                <a:defRPr/>
              </a:pPr>
              <a:t>10/27/2009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B6F069D-1F17-4465-918A-15938B5A047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nl-NL"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5A424616-1118-4B91-832D-8795ED9425C1}" type="datetime1">
              <a:rPr lang="en-US"/>
              <a:pPr>
                <a:defRPr/>
              </a:pPr>
              <a:t>10/27/2009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7203B48-A355-48F5-81BD-806D7599990A}"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er21"/>
          <p:cNvPicPr>
            <a:picLocks noChangeAspect="1" noChangeArrowheads="1"/>
          </p:cNvPicPr>
          <p:nvPr/>
        </p:nvPicPr>
        <p:blipFill>
          <a:blip r:embed="rId3"/>
          <a:srcRect/>
          <a:stretch>
            <a:fillRect/>
          </a:stretch>
        </p:blipFill>
        <p:spPr bwMode="auto">
          <a:xfrm>
            <a:off x="0" y="304800"/>
            <a:ext cx="9144000" cy="6858000"/>
          </a:xfrm>
          <a:prstGeom prst="rect">
            <a:avLst/>
          </a:prstGeom>
          <a:gradFill rotWithShape="1">
            <a:gsLst>
              <a:gs pos="0">
                <a:schemeClr val="accent1"/>
              </a:gs>
              <a:gs pos="100000">
                <a:schemeClr val="accent1">
                  <a:gamma/>
                  <a:shade val="46275"/>
                  <a:invGamma/>
                  <a:alpha val="34000"/>
                </a:schemeClr>
              </a:gs>
            </a:gsLst>
            <a:lin ang="5400000" scaled="1"/>
          </a:gradFill>
        </p:spPr>
      </p:pic>
      <p:sp>
        <p:nvSpPr>
          <p:cNvPr id="2051" name="Text Box 7"/>
          <p:cNvSpPr txBox="1">
            <a:spLocks noChangeArrowheads="1"/>
          </p:cNvSpPr>
          <p:nvPr/>
        </p:nvSpPr>
        <p:spPr bwMode="auto">
          <a:xfrm>
            <a:off x="914400" y="2362200"/>
            <a:ext cx="7543800" cy="1200150"/>
          </a:xfrm>
          <a:prstGeom prst="rect">
            <a:avLst/>
          </a:prstGeom>
          <a:solidFill>
            <a:schemeClr val="accent1">
              <a:alpha val="0"/>
            </a:schemeClr>
          </a:solidFill>
          <a:ln w="9525">
            <a:noFill/>
            <a:miter lim="800000"/>
            <a:headEnd/>
            <a:tailEnd/>
          </a:ln>
        </p:spPr>
        <p:txBody>
          <a:bodyPr>
            <a:spAutoFit/>
          </a:bodyPr>
          <a:lstStyle/>
          <a:p>
            <a:pPr algn="ctr">
              <a:spcBef>
                <a:spcPct val="50000"/>
              </a:spcBef>
            </a:pPr>
            <a:r>
              <a:rPr lang="en-US" sz="3600" b="1"/>
              <a:t>Readiness Preparation Proposal Suriname</a:t>
            </a:r>
          </a:p>
        </p:txBody>
      </p:sp>
      <p:sp>
        <p:nvSpPr>
          <p:cNvPr id="2052" name="Rectangle 4"/>
          <p:cNvSpPr>
            <a:spLocks noChangeArrowheads="1"/>
          </p:cNvSpPr>
          <p:nvPr/>
        </p:nvSpPr>
        <p:spPr bwMode="auto">
          <a:xfrm>
            <a:off x="2667000" y="5181600"/>
            <a:ext cx="6477000" cy="1676400"/>
          </a:xfrm>
          <a:prstGeom prst="rect">
            <a:avLst/>
          </a:prstGeom>
          <a:solidFill>
            <a:srgbClr val="CCFFCC">
              <a:alpha val="25098"/>
            </a:srgbClr>
          </a:solidFill>
          <a:ln w="9525">
            <a:noFill/>
            <a:miter lim="800000"/>
            <a:headEnd/>
            <a:tailEnd/>
          </a:ln>
        </p:spPr>
        <p:txBody>
          <a:bodyPr/>
          <a:lstStyle/>
          <a:p>
            <a:pPr algn="r">
              <a:spcBef>
                <a:spcPct val="20000"/>
              </a:spcBef>
            </a:pPr>
            <a:r>
              <a:rPr lang="en-US" sz="2800" b="1"/>
              <a:t> Rene Somopawiro, MSc.</a:t>
            </a:r>
          </a:p>
          <a:p>
            <a:pPr algn="r">
              <a:spcBef>
                <a:spcPct val="20000"/>
              </a:spcBef>
            </a:pPr>
            <a:r>
              <a:rPr lang="en-US" sz="2800" b="1"/>
              <a:t>October 27</a:t>
            </a:r>
            <a:r>
              <a:rPr lang="en-US" sz="2800" b="1" baseline="30000"/>
              <a:t>th</a:t>
            </a:r>
            <a:r>
              <a:rPr lang="en-US" sz="2800" b="1"/>
              <a:t>, 2009 Washington D.C.</a:t>
            </a:r>
          </a:p>
          <a:p>
            <a:pPr algn="ctr">
              <a:spcBef>
                <a:spcPct val="20000"/>
              </a:spcBef>
            </a:pPr>
            <a:r>
              <a:rPr lang="en-US" b="1"/>
              <a:t> </a:t>
            </a:r>
          </a:p>
        </p:txBody>
      </p:sp>
      <p:pic>
        <p:nvPicPr>
          <p:cNvPr id="2053" name="Picture 9" descr="suriname1"/>
          <p:cNvPicPr>
            <a:picLocks noChangeAspect="1" noChangeArrowheads="1"/>
          </p:cNvPicPr>
          <p:nvPr/>
        </p:nvPicPr>
        <p:blipFill>
          <a:blip r:embed="rId4"/>
          <a:srcRect/>
          <a:stretch>
            <a:fillRect/>
          </a:stretch>
        </p:blipFill>
        <p:spPr bwMode="auto">
          <a:xfrm>
            <a:off x="7110413" y="0"/>
            <a:ext cx="2033587" cy="1357313"/>
          </a:xfrm>
          <a:prstGeom prst="rect">
            <a:avLst/>
          </a:prstGeom>
          <a:noFill/>
          <a:ln w="9525">
            <a:noFill/>
            <a:miter lim="800000"/>
            <a:headEnd/>
            <a:tailEnd/>
          </a:ln>
        </p:spPr>
      </p:pic>
      <p:pic>
        <p:nvPicPr>
          <p:cNvPr id="2054" name="Picture 10"/>
          <p:cNvPicPr>
            <a:picLocks noChangeAspect="1" noChangeArrowheads="1"/>
          </p:cNvPicPr>
          <p:nvPr/>
        </p:nvPicPr>
        <p:blipFill>
          <a:blip r:embed="rId5"/>
          <a:srcRect/>
          <a:stretch>
            <a:fillRect/>
          </a:stretch>
        </p:blipFill>
        <p:spPr bwMode="auto">
          <a:xfrm>
            <a:off x="0" y="0"/>
            <a:ext cx="1560513" cy="14478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5ACA548F-D0D7-4AD8-83BB-55E13DF9D361}" type="slidenum">
              <a:rPr lang="en-US" smtClean="0"/>
              <a:pPr>
                <a:defRPr/>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8686800" cy="487362"/>
          </a:xfrm>
        </p:spPr>
        <p:txBody>
          <a:bodyPr rtlCol="0">
            <a:normAutofit fontScale="90000"/>
          </a:bodyPr>
          <a:lstStyle/>
          <a:p>
            <a:pPr eaLnBrk="1" fontAlgn="auto" hangingPunct="1">
              <a:spcAft>
                <a:spcPts val="0"/>
              </a:spcAft>
              <a:defRPr/>
            </a:pPr>
            <a:r>
              <a:rPr lang="en-US" dirty="0" smtClean="0">
                <a:solidFill>
                  <a:schemeClr val="accent6">
                    <a:lumMod val="75000"/>
                  </a:schemeClr>
                </a:solidFill>
              </a:rPr>
              <a:t>Stakeholders meeting and training  RPP</a:t>
            </a:r>
            <a:endParaRPr lang="en-US" dirty="0">
              <a:solidFill>
                <a:schemeClr val="accent6">
                  <a:lumMod val="75000"/>
                </a:schemeClr>
              </a:solidFill>
            </a:endParaRPr>
          </a:p>
        </p:txBody>
      </p:sp>
      <p:sp>
        <p:nvSpPr>
          <p:cNvPr id="3" name="Content Placeholder 2"/>
          <p:cNvSpPr>
            <a:spLocks noGrp="1"/>
          </p:cNvSpPr>
          <p:nvPr>
            <p:ph idx="1"/>
          </p:nvPr>
        </p:nvSpPr>
        <p:spPr>
          <a:xfrm>
            <a:off x="0" y="1066800"/>
            <a:ext cx="5867400" cy="5562600"/>
          </a:xfrm>
        </p:spPr>
        <p:txBody>
          <a:bodyPr rtlCol="0">
            <a:normAutofit fontScale="92500"/>
          </a:bodyPr>
          <a:lstStyle/>
          <a:p>
            <a:pPr eaLnBrk="1" fontAlgn="auto" hangingPunct="1">
              <a:spcAft>
                <a:spcPts val="0"/>
              </a:spcAft>
              <a:defRPr/>
            </a:pPr>
            <a:r>
              <a:rPr lang="en-US" sz="2800" b="1" i="1" dirty="0" smtClean="0"/>
              <a:t>8</a:t>
            </a:r>
            <a:r>
              <a:rPr lang="en-US" sz="2800" b="1" i="1" baseline="30000" dirty="0" smtClean="0"/>
              <a:t>th </a:t>
            </a:r>
            <a:r>
              <a:rPr lang="en-US" sz="2800" b="1" i="1" dirty="0" smtClean="0"/>
              <a:t>– 12</a:t>
            </a:r>
            <a:r>
              <a:rPr lang="en-US" sz="2800" b="1" i="1" baseline="30000" dirty="0" smtClean="0"/>
              <a:t>th </a:t>
            </a:r>
            <a:r>
              <a:rPr lang="en-US" sz="2800" b="1" i="1" dirty="0" smtClean="0"/>
              <a:t>September 2008</a:t>
            </a:r>
            <a:r>
              <a:rPr lang="en-US" sz="3800" b="1" i="1" dirty="0" smtClean="0"/>
              <a:t>:</a:t>
            </a:r>
            <a:endParaRPr lang="en-US" sz="3800" dirty="0" smtClean="0"/>
          </a:p>
          <a:p>
            <a:pPr lvl="1" eaLnBrk="1" fontAlgn="auto" hangingPunct="1">
              <a:spcAft>
                <a:spcPts val="0"/>
              </a:spcAft>
              <a:defRPr/>
            </a:pPr>
            <a:r>
              <a:rPr lang="en-US" sz="2400" dirty="0" smtClean="0"/>
              <a:t>Suriname hosted the international </a:t>
            </a:r>
          </a:p>
          <a:p>
            <a:pPr lvl="1" eaLnBrk="1" fontAlgn="auto" hangingPunct="1">
              <a:spcAft>
                <a:spcPts val="0"/>
              </a:spcAft>
              <a:buNone/>
              <a:defRPr/>
            </a:pPr>
            <a:r>
              <a:rPr lang="en-US" sz="2400" dirty="0" smtClean="0"/>
              <a:t>	experts meeting on “Financing for Sustainable Forest Management: The Paramaribo Dialogue”, which was a Country-Led Initiative (CLI) in support </a:t>
            </a:r>
          </a:p>
          <a:p>
            <a:pPr lvl="1" eaLnBrk="1" fontAlgn="auto" hangingPunct="1">
              <a:spcAft>
                <a:spcPts val="0"/>
              </a:spcAft>
              <a:buNone/>
              <a:defRPr/>
            </a:pPr>
            <a:r>
              <a:rPr lang="en-US" sz="2400" dirty="0" smtClean="0"/>
              <a:t>	of the United Nations Forum on Forests (UNFF).  Preparation meetings</a:t>
            </a:r>
          </a:p>
          <a:p>
            <a:pPr eaLnBrk="1" fontAlgn="auto" hangingPunct="1">
              <a:spcAft>
                <a:spcPts val="0"/>
              </a:spcAft>
              <a:defRPr/>
            </a:pPr>
            <a:r>
              <a:rPr lang="en-US" sz="2800" b="1" i="1" dirty="0" smtClean="0"/>
              <a:t>March - June 2009</a:t>
            </a:r>
            <a:r>
              <a:rPr lang="en-US" sz="3800" dirty="0" smtClean="0"/>
              <a:t>:</a:t>
            </a:r>
          </a:p>
          <a:p>
            <a:pPr lvl="1" eaLnBrk="1" fontAlgn="auto" hangingPunct="1">
              <a:spcAft>
                <a:spcPts val="0"/>
              </a:spcAft>
              <a:defRPr/>
            </a:pPr>
            <a:r>
              <a:rPr lang="en-US" sz="2400" dirty="0" smtClean="0"/>
              <a:t>3 Workshops regarding  R-PIN, REDD+, the climate change negotiations and opportunities for Highly Forested and Low Deforestation (HFLD) countries &amp; 1 spatial planning training for technical institutions.</a:t>
            </a:r>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eaLnBrk="1" fontAlgn="auto" hangingPunct="1">
              <a:spcAft>
                <a:spcPts val="0"/>
              </a:spcAft>
              <a:defRPr/>
            </a:pPr>
            <a:endParaRPr lang="en-US" dirty="0" smtClean="0"/>
          </a:p>
          <a:p>
            <a:pPr lvl="1"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None/>
              <a:defRPr/>
            </a:pPr>
            <a:endParaRPr lang="en-US" dirty="0" smtClean="0"/>
          </a:p>
          <a:p>
            <a:pPr lvl="1" eaLnBrk="1" fontAlgn="auto" hangingPunct="1">
              <a:spcAft>
                <a:spcPts val="0"/>
              </a:spcAft>
              <a:buFont typeface="Arial" pitchFamily="34" charset="0"/>
              <a:buNone/>
              <a:defRPr/>
            </a:pPr>
            <a:endParaRPr lang="en-US" dirty="0"/>
          </a:p>
        </p:txBody>
      </p:sp>
      <p:sp>
        <p:nvSpPr>
          <p:cNvPr id="4" name="Slide Number Placeholder 3"/>
          <p:cNvSpPr>
            <a:spLocks noGrp="1"/>
          </p:cNvSpPr>
          <p:nvPr>
            <p:ph type="sldNum" sz="quarter" idx="12"/>
          </p:nvPr>
        </p:nvSpPr>
        <p:spPr/>
        <p:txBody>
          <a:bodyPr/>
          <a:lstStyle/>
          <a:p>
            <a:pPr>
              <a:defRPr/>
            </a:pPr>
            <a:fld id="{3997BA65-E48A-44F3-A521-F8437A45BAB3}" type="slidenum">
              <a:rPr lang="en-US"/>
              <a:pPr>
                <a:defRPr/>
              </a:pPr>
              <a:t>10</a:t>
            </a:fld>
            <a:endParaRPr lang="en-US"/>
          </a:p>
        </p:txBody>
      </p:sp>
      <p:pic>
        <p:nvPicPr>
          <p:cNvPr id="2051" name="Picture 5"/>
          <p:cNvPicPr>
            <a:picLocks noChangeAspect="1" noChangeArrowheads="1"/>
          </p:cNvPicPr>
          <p:nvPr/>
        </p:nvPicPr>
        <p:blipFill>
          <a:blip r:embed="rId3" cstate="print"/>
          <a:srcRect l="8511" t="8455" r="4255" b="12631"/>
          <a:stretch>
            <a:fillRect/>
          </a:stretch>
        </p:blipFill>
        <p:spPr bwMode="auto">
          <a:xfrm>
            <a:off x="5867400" y="3810000"/>
            <a:ext cx="2925535" cy="1997927"/>
          </a:xfrm>
          <a:prstGeom prst="rect">
            <a:avLst/>
          </a:prstGeom>
          <a:noFill/>
          <a:ln w="9525">
            <a:noFill/>
            <a:miter lim="800000"/>
            <a:headEnd/>
            <a:tailEnd/>
          </a:ln>
        </p:spPr>
      </p:pic>
      <p:pic>
        <p:nvPicPr>
          <p:cNvPr id="2052" name="Picture 10"/>
          <p:cNvPicPr>
            <a:picLocks noChangeAspect="1" noChangeArrowheads="1"/>
          </p:cNvPicPr>
          <p:nvPr/>
        </p:nvPicPr>
        <p:blipFill>
          <a:blip r:embed="rId4"/>
          <a:srcRect l="5309" t="6175" r="4368" b="10662"/>
          <a:stretch>
            <a:fillRect/>
          </a:stretch>
        </p:blipFill>
        <p:spPr bwMode="auto">
          <a:xfrm>
            <a:off x="5257800" y="990600"/>
            <a:ext cx="3610708" cy="25146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487362"/>
          </a:xfrm>
        </p:spPr>
        <p:txBody>
          <a:bodyPr/>
          <a:lstStyle/>
          <a:p>
            <a:pPr>
              <a:defRPr/>
            </a:pPr>
            <a:r>
              <a:rPr lang="en-US" sz="4000" dirty="0" smtClean="0">
                <a:solidFill>
                  <a:schemeClr val="accent6">
                    <a:lumMod val="75000"/>
                  </a:schemeClr>
                </a:solidFill>
              </a:rPr>
              <a:t>Stakeholders meeting and training  RPP</a:t>
            </a:r>
            <a:endParaRPr lang="nl-NL" sz="4000" dirty="0">
              <a:solidFill>
                <a:schemeClr val="accent6">
                  <a:lumMod val="75000"/>
                </a:schemeClr>
              </a:solidFill>
            </a:endParaRPr>
          </a:p>
        </p:txBody>
      </p:sp>
      <p:sp>
        <p:nvSpPr>
          <p:cNvPr id="12291" name="Content Placeholder 2"/>
          <p:cNvSpPr>
            <a:spLocks noGrp="1"/>
          </p:cNvSpPr>
          <p:nvPr>
            <p:ph idx="1"/>
          </p:nvPr>
        </p:nvSpPr>
        <p:spPr>
          <a:xfrm>
            <a:off x="0" y="838200"/>
            <a:ext cx="6400800" cy="5638800"/>
          </a:xfrm>
        </p:spPr>
        <p:txBody>
          <a:bodyPr/>
          <a:lstStyle/>
          <a:p>
            <a:pPr eaLnBrk="1" hangingPunct="1"/>
            <a:r>
              <a:rPr lang="en-US" sz="2800" b="1" i="1" dirty="0" smtClean="0"/>
              <a:t>May 2009</a:t>
            </a:r>
            <a:r>
              <a:rPr lang="en-US" sz="2800" dirty="0" smtClean="0"/>
              <a:t>: </a:t>
            </a:r>
          </a:p>
          <a:p>
            <a:pPr eaLnBrk="1" hangingPunct="1">
              <a:buFont typeface="Arial" pitchFamily="34" charset="0"/>
              <a:buNone/>
            </a:pPr>
            <a:r>
              <a:rPr lang="en-US" sz="2400" dirty="0" smtClean="0"/>
              <a:t>	Conservation International supported the Government of Suriname in providing the training course “</a:t>
            </a:r>
            <a:r>
              <a:rPr lang="en-US" sz="2400" i="1" dirty="0" smtClean="0"/>
              <a:t>Forest Carbon Project Development and REDD+ Readiness for </a:t>
            </a:r>
          </a:p>
          <a:p>
            <a:pPr eaLnBrk="1" hangingPunct="1">
              <a:buFont typeface="Arial" pitchFamily="34" charset="0"/>
              <a:buNone/>
            </a:pPr>
            <a:r>
              <a:rPr lang="en-US" sz="2400" i="1" dirty="0" smtClean="0"/>
              <a:t>	the R-PLAN Development” </a:t>
            </a:r>
          </a:p>
          <a:p>
            <a:pPr eaLnBrk="1" hangingPunct="1"/>
            <a:r>
              <a:rPr lang="en-US" sz="2800" b="1" i="1" dirty="0" smtClean="0"/>
              <a:t>Augustus 2009</a:t>
            </a:r>
            <a:r>
              <a:rPr lang="en-US" sz="2800" i="1" dirty="0" smtClean="0"/>
              <a:t>: </a:t>
            </a:r>
          </a:p>
          <a:p>
            <a:pPr eaLnBrk="1" hangingPunct="1">
              <a:buFont typeface="Arial" pitchFamily="34" charset="0"/>
              <a:buNone/>
            </a:pPr>
            <a:r>
              <a:rPr lang="en-US" sz="2400" i="1" dirty="0" smtClean="0"/>
              <a:t>	</a:t>
            </a:r>
            <a:r>
              <a:rPr lang="en-US" sz="2400" dirty="0" smtClean="0"/>
              <a:t>Participation of  the Ministry of Physical Planning, Land- and Forest Management (RGB) within the </a:t>
            </a:r>
            <a:r>
              <a:rPr lang="en-US" sz="2400" i="1" dirty="0" smtClean="0"/>
              <a:t>Forest Carbon Project Development training  </a:t>
            </a:r>
            <a:r>
              <a:rPr lang="en-US" sz="2400" dirty="0" smtClean="0"/>
              <a:t>workshop for Indigenous and Maroon community leaders organized by Conservation International Suriname. The Ministry did a presentation on the RPP with emphasis on components 1a and 1b. </a:t>
            </a:r>
          </a:p>
          <a:p>
            <a:endParaRPr lang="nl-NL" dirty="0" smtClean="0"/>
          </a:p>
        </p:txBody>
      </p:sp>
      <p:sp>
        <p:nvSpPr>
          <p:cNvPr id="5" name="Slide Number Placeholder 4"/>
          <p:cNvSpPr>
            <a:spLocks noGrp="1"/>
          </p:cNvSpPr>
          <p:nvPr>
            <p:ph type="sldNum" sz="quarter" idx="12"/>
          </p:nvPr>
        </p:nvSpPr>
        <p:spPr/>
        <p:txBody>
          <a:bodyPr/>
          <a:lstStyle/>
          <a:p>
            <a:pPr>
              <a:defRPr/>
            </a:pPr>
            <a:fld id="{18D0453B-60A6-4A89-B48F-E4D661C02584}" type="slidenum">
              <a:rPr lang="en-US" smtClean="0"/>
              <a:pPr>
                <a:defRPr/>
              </a:pPr>
              <a:t>11</a:t>
            </a:fld>
            <a:endParaRPr lang="en-US"/>
          </a:p>
        </p:txBody>
      </p:sp>
      <p:pic>
        <p:nvPicPr>
          <p:cNvPr id="1026" name="Picture 2" descr="C:\Users\User\Pictures\RPP\IMG_1551.JPG"/>
          <p:cNvPicPr>
            <a:picLocks noChangeAspect="1" noChangeArrowheads="1"/>
          </p:cNvPicPr>
          <p:nvPr/>
        </p:nvPicPr>
        <p:blipFill>
          <a:blip r:embed="rId3" cstate="print"/>
          <a:srcRect l="7232" t="4465" r="14060"/>
          <a:stretch>
            <a:fillRect/>
          </a:stretch>
        </p:blipFill>
        <p:spPr bwMode="auto">
          <a:xfrm>
            <a:off x="5715000" y="1219200"/>
            <a:ext cx="3101718" cy="2823994"/>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rtlCol="0">
            <a:normAutofit fontScale="90000"/>
          </a:bodyPr>
          <a:lstStyle/>
          <a:p>
            <a:pPr eaLnBrk="1" fontAlgn="auto" hangingPunct="1">
              <a:spcAft>
                <a:spcPts val="0"/>
              </a:spcAft>
              <a:defRPr/>
            </a:pPr>
            <a:r>
              <a:rPr lang="en-US" dirty="0" smtClean="0">
                <a:solidFill>
                  <a:schemeClr val="accent6">
                    <a:lumMod val="75000"/>
                  </a:schemeClr>
                </a:solidFill>
              </a:rPr>
              <a:t>Stakeholders meeting regarding the development of the RPP</a:t>
            </a:r>
            <a:endParaRPr lang="en-US" dirty="0">
              <a:solidFill>
                <a:schemeClr val="accent6">
                  <a:lumMod val="75000"/>
                </a:schemeClr>
              </a:solidFill>
            </a:endParaRPr>
          </a:p>
        </p:txBody>
      </p:sp>
      <p:sp>
        <p:nvSpPr>
          <p:cNvPr id="13315" name="Content Placeholder 2"/>
          <p:cNvSpPr>
            <a:spLocks noGrp="1"/>
          </p:cNvSpPr>
          <p:nvPr>
            <p:ph idx="1"/>
          </p:nvPr>
        </p:nvSpPr>
        <p:spPr>
          <a:xfrm>
            <a:off x="457200" y="1524000"/>
            <a:ext cx="8229600" cy="1524000"/>
          </a:xfrm>
        </p:spPr>
        <p:txBody>
          <a:bodyPr/>
          <a:lstStyle/>
          <a:p>
            <a:pPr eaLnBrk="1" hangingPunct="1"/>
            <a:r>
              <a:rPr lang="en-US" smtClean="0"/>
              <a:t>Meetings: </a:t>
            </a:r>
          </a:p>
          <a:p>
            <a:pPr lvl="1" eaLnBrk="1" hangingPunct="1"/>
            <a:r>
              <a:rPr lang="en-US" smtClean="0"/>
              <a:t>July 6</a:t>
            </a:r>
            <a:r>
              <a:rPr lang="en-US" baseline="30000" smtClean="0"/>
              <a:t>th</a:t>
            </a:r>
            <a:r>
              <a:rPr lang="en-US" smtClean="0"/>
              <a:t>, </a:t>
            </a:r>
            <a:r>
              <a:rPr lang="en-US" baseline="30000" smtClean="0"/>
              <a:t> </a:t>
            </a:r>
            <a:r>
              <a:rPr lang="en-US" smtClean="0"/>
              <a:t>July 31</a:t>
            </a:r>
            <a:r>
              <a:rPr lang="en-US" baseline="30000" smtClean="0"/>
              <a:t>st</a:t>
            </a:r>
            <a:r>
              <a:rPr lang="en-US" smtClean="0"/>
              <a:t>, and August 17</a:t>
            </a:r>
            <a:r>
              <a:rPr lang="en-US" baseline="30000" smtClean="0"/>
              <a:t>th </a:t>
            </a:r>
            <a:r>
              <a:rPr lang="en-US" smtClean="0"/>
              <a:t>2009. </a:t>
            </a:r>
          </a:p>
          <a:p>
            <a:pPr eaLnBrk="1" hangingPunct="1"/>
            <a:endParaRPr lang="en-US" smtClean="0"/>
          </a:p>
        </p:txBody>
      </p:sp>
      <p:sp>
        <p:nvSpPr>
          <p:cNvPr id="4" name="Slide Number Placeholder 3"/>
          <p:cNvSpPr>
            <a:spLocks noGrp="1"/>
          </p:cNvSpPr>
          <p:nvPr>
            <p:ph type="sldNum" sz="quarter" idx="12"/>
          </p:nvPr>
        </p:nvSpPr>
        <p:spPr/>
        <p:txBody>
          <a:bodyPr/>
          <a:lstStyle/>
          <a:p>
            <a:pPr>
              <a:defRPr/>
            </a:pPr>
            <a:fld id="{BBD8A297-7908-408E-941C-9BF2C4193E6D}" type="slidenum">
              <a:rPr lang="en-US"/>
              <a:pPr>
                <a:defRPr/>
              </a:pPr>
              <a:t>12</a:t>
            </a:fld>
            <a:endParaRPr lang="en-US"/>
          </a:p>
        </p:txBody>
      </p:sp>
      <p:pic>
        <p:nvPicPr>
          <p:cNvPr id="13317" name="Picture 6" descr="C:\Users\User\Pictures\RPP\IMG_1534.JPG"/>
          <p:cNvPicPr>
            <a:picLocks noChangeAspect="1" noChangeArrowheads="1"/>
          </p:cNvPicPr>
          <p:nvPr/>
        </p:nvPicPr>
        <p:blipFill>
          <a:blip r:embed="rId3"/>
          <a:srcRect/>
          <a:stretch>
            <a:fillRect/>
          </a:stretch>
        </p:blipFill>
        <p:spPr bwMode="auto">
          <a:xfrm>
            <a:off x="533400" y="2819400"/>
            <a:ext cx="4143375" cy="3108325"/>
          </a:xfrm>
          <a:prstGeom prst="rect">
            <a:avLst/>
          </a:prstGeom>
          <a:noFill/>
          <a:ln w="9525">
            <a:noFill/>
            <a:miter lim="800000"/>
            <a:headEnd/>
            <a:tailEnd/>
          </a:ln>
        </p:spPr>
      </p:pic>
      <p:pic>
        <p:nvPicPr>
          <p:cNvPr id="7" name="Picture 2" descr="C:\Users\User\Pictures\RPP\IMG_1554.JPG"/>
          <p:cNvPicPr>
            <a:picLocks noChangeAspect="1" noChangeArrowheads="1"/>
          </p:cNvPicPr>
          <p:nvPr/>
        </p:nvPicPr>
        <p:blipFill>
          <a:blip r:embed="rId4" cstate="print"/>
          <a:srcRect/>
          <a:stretch>
            <a:fillRect/>
          </a:stretch>
        </p:blipFill>
        <p:spPr bwMode="auto">
          <a:xfrm>
            <a:off x="4800600" y="2819400"/>
            <a:ext cx="4042318" cy="3124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229600" cy="1143000"/>
          </a:xfrm>
        </p:spPr>
        <p:txBody>
          <a:bodyPr rtlCol="0">
            <a:noAutofit/>
          </a:bodyPr>
          <a:lstStyle/>
          <a:p>
            <a:pPr algn="l" eaLnBrk="1" fontAlgn="auto" hangingPunct="1">
              <a:spcAft>
                <a:spcPts val="0"/>
              </a:spcAft>
              <a:defRPr/>
            </a:pPr>
            <a:r>
              <a:rPr lang="en-US" sz="3600" i="1" dirty="0" smtClean="0">
                <a:solidFill>
                  <a:schemeClr val="accent6">
                    <a:lumMod val="75000"/>
                  </a:schemeClr>
                </a:solidFill>
                <a:effectLst>
                  <a:outerShdw blurRad="38100" dist="38100" dir="2700000" algn="tl">
                    <a:srgbClr val="000000">
                      <a:alpha val="43137"/>
                    </a:srgbClr>
                  </a:outerShdw>
                </a:effectLst>
              </a:rPr>
              <a:t>Some important outcomes  of the s</a:t>
            </a:r>
            <a:r>
              <a:rPr lang="en-US" sz="3600" dirty="0" smtClean="0">
                <a:solidFill>
                  <a:schemeClr val="accent6">
                    <a:lumMod val="75000"/>
                  </a:schemeClr>
                </a:solidFill>
                <a:effectLst>
                  <a:outerShdw blurRad="38100" dist="38100" dir="2700000" algn="tl">
                    <a:srgbClr val="000000">
                      <a:alpha val="43137"/>
                    </a:srgbClr>
                  </a:outerShdw>
                </a:effectLst>
              </a:rPr>
              <a:t>takeholders meeting </a:t>
            </a:r>
            <a:endParaRPr lang="en-US" sz="3600" dirty="0">
              <a:solidFill>
                <a:schemeClr val="accent6">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600200"/>
            <a:ext cx="6324600" cy="5257800"/>
          </a:xfrm>
        </p:spPr>
        <p:txBody>
          <a:bodyPr rtlCol="0">
            <a:normAutofit fontScale="62500" lnSpcReduction="20000"/>
          </a:bodyPr>
          <a:lstStyle/>
          <a:p>
            <a:pPr eaLnBrk="1" fontAlgn="auto" hangingPunct="1">
              <a:spcAft>
                <a:spcPts val="0"/>
              </a:spcAft>
              <a:defRPr/>
            </a:pPr>
            <a:r>
              <a:rPr lang="en-US" sz="4500" b="1" i="1" dirty="0" smtClean="0"/>
              <a:t>‘</a:t>
            </a:r>
            <a:r>
              <a:rPr lang="en-US" sz="4500" i="1" dirty="0" smtClean="0"/>
              <a:t>More awareness is needed about REDD+ readiness strategy’; </a:t>
            </a:r>
            <a:endParaRPr lang="en-US" sz="4500" dirty="0" smtClean="0"/>
          </a:p>
          <a:p>
            <a:pPr eaLnBrk="1" fontAlgn="auto" hangingPunct="1">
              <a:spcAft>
                <a:spcPts val="0"/>
              </a:spcAft>
              <a:defRPr/>
            </a:pPr>
            <a:r>
              <a:rPr lang="en-US" sz="4500" i="1" dirty="0" smtClean="0"/>
              <a:t>‘Dissemination and providing of information is important’; </a:t>
            </a:r>
            <a:endParaRPr lang="en-US" sz="4500" dirty="0" smtClean="0"/>
          </a:p>
          <a:p>
            <a:pPr eaLnBrk="1" fontAlgn="auto" hangingPunct="1">
              <a:spcAft>
                <a:spcPts val="0"/>
              </a:spcAft>
              <a:defRPr/>
            </a:pPr>
            <a:r>
              <a:rPr lang="en-US" sz="4500" i="1" dirty="0" smtClean="0"/>
              <a:t>‘Needs time for consultation meetings in order to ensure a good understanding of the REDD+ readiness strategy’; </a:t>
            </a:r>
            <a:endParaRPr lang="en-US" sz="4500" dirty="0" smtClean="0"/>
          </a:p>
          <a:p>
            <a:pPr eaLnBrk="1" fontAlgn="auto" hangingPunct="1">
              <a:spcAft>
                <a:spcPts val="0"/>
              </a:spcAft>
              <a:defRPr/>
            </a:pPr>
            <a:r>
              <a:rPr lang="en-US" sz="4500" i="1" dirty="0" smtClean="0"/>
              <a:t>‘Giving sufficient time for internal consultations within the Indigenous and Maroon villages’;  </a:t>
            </a:r>
          </a:p>
          <a:p>
            <a:pPr eaLnBrk="1" fontAlgn="auto" hangingPunct="1">
              <a:spcAft>
                <a:spcPts val="0"/>
              </a:spcAft>
              <a:defRPr/>
            </a:pPr>
            <a:r>
              <a:rPr lang="en-US" sz="4500" i="1" dirty="0" smtClean="0"/>
              <a:t>The land rights of Indigenous and Maroons communities must be taken into account”</a:t>
            </a:r>
            <a:endParaRPr lang="en-US" sz="4500" dirty="0" smtClean="0"/>
          </a:p>
          <a:p>
            <a:pPr eaLnBrk="1" fontAlgn="auto" hangingPunct="1">
              <a:spcAft>
                <a:spcPts val="0"/>
              </a:spcAft>
              <a:buFont typeface="Arial" pitchFamily="34" charset="0"/>
              <a:buNone/>
              <a:defRPr/>
            </a:pPr>
            <a:endParaRPr lang="en-US" sz="5000" b="1" dirty="0"/>
          </a:p>
        </p:txBody>
      </p:sp>
      <p:sp>
        <p:nvSpPr>
          <p:cNvPr id="6" name="Slide Number Placeholder 5"/>
          <p:cNvSpPr>
            <a:spLocks noGrp="1"/>
          </p:cNvSpPr>
          <p:nvPr>
            <p:ph type="sldNum" sz="quarter" idx="12"/>
          </p:nvPr>
        </p:nvSpPr>
        <p:spPr/>
        <p:txBody>
          <a:bodyPr/>
          <a:lstStyle/>
          <a:p>
            <a:pPr>
              <a:defRPr/>
            </a:pPr>
            <a:fld id="{28B5619C-5825-48A3-A222-0066462AE689}" type="slidenum">
              <a:rPr lang="en-US"/>
              <a:pPr>
                <a:defRPr/>
              </a:pPr>
              <a:t>13</a:t>
            </a:fld>
            <a:endParaRPr lang="en-US" dirty="0"/>
          </a:p>
        </p:txBody>
      </p:sp>
      <p:pic>
        <p:nvPicPr>
          <p:cNvPr id="14341" name="Picture 8" descr="C:\Users\User\Pictures\RPP\IMG_1540.JPG"/>
          <p:cNvPicPr>
            <a:picLocks noChangeAspect="1" noChangeArrowheads="1"/>
          </p:cNvPicPr>
          <p:nvPr/>
        </p:nvPicPr>
        <p:blipFill>
          <a:blip r:embed="rId3"/>
          <a:srcRect/>
          <a:stretch>
            <a:fillRect/>
          </a:stretch>
        </p:blipFill>
        <p:spPr bwMode="auto">
          <a:xfrm>
            <a:off x="6400800" y="3581400"/>
            <a:ext cx="2543175" cy="2422525"/>
          </a:xfrm>
          <a:prstGeom prst="rect">
            <a:avLst/>
          </a:prstGeom>
          <a:noFill/>
          <a:ln w="9525">
            <a:noFill/>
            <a:miter lim="800000"/>
            <a:headEnd/>
            <a:tailEnd/>
          </a:ln>
        </p:spPr>
      </p:pic>
      <p:pic>
        <p:nvPicPr>
          <p:cNvPr id="14342" name="Picture 9" descr="C:\Users\User\Pictures\RPP\IMG_1543.JPG"/>
          <p:cNvPicPr>
            <a:picLocks noChangeAspect="1" noChangeArrowheads="1"/>
          </p:cNvPicPr>
          <p:nvPr/>
        </p:nvPicPr>
        <p:blipFill>
          <a:blip r:embed="rId4"/>
          <a:srcRect/>
          <a:stretch>
            <a:fillRect/>
          </a:stretch>
        </p:blipFill>
        <p:spPr bwMode="auto">
          <a:xfrm>
            <a:off x="5867400" y="1066800"/>
            <a:ext cx="3124200"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11163"/>
          </a:xfrm>
        </p:spPr>
        <p:txBody>
          <a:bodyPr/>
          <a:lstStyle/>
          <a:p>
            <a:pPr>
              <a:defRPr/>
            </a:pPr>
            <a:r>
              <a:rPr lang="en-US" sz="3600" dirty="0" smtClean="0">
                <a:solidFill>
                  <a:schemeClr val="accent6">
                    <a:lumMod val="75000"/>
                  </a:schemeClr>
                </a:solidFill>
              </a:rPr>
              <a:t>Some important outcomes  of the stakeholders meeting </a:t>
            </a:r>
            <a:endParaRPr lang="nl-NL" sz="3600" dirty="0">
              <a:solidFill>
                <a:schemeClr val="accent6">
                  <a:lumMod val="75000"/>
                </a:schemeClr>
              </a:solidFill>
            </a:endParaRPr>
          </a:p>
        </p:txBody>
      </p:sp>
      <p:sp>
        <p:nvSpPr>
          <p:cNvPr id="15363" name="Content Placeholder 2"/>
          <p:cNvSpPr>
            <a:spLocks noGrp="1"/>
          </p:cNvSpPr>
          <p:nvPr>
            <p:ph idx="1"/>
          </p:nvPr>
        </p:nvSpPr>
        <p:spPr>
          <a:xfrm>
            <a:off x="0" y="1066800"/>
            <a:ext cx="5867400" cy="5486400"/>
          </a:xfrm>
        </p:spPr>
        <p:txBody>
          <a:bodyPr/>
          <a:lstStyle/>
          <a:p>
            <a:pPr eaLnBrk="1" hangingPunct="1"/>
            <a:r>
              <a:rPr lang="en-US" sz="2800" b="1" i="1" dirty="0" smtClean="0"/>
              <a:t> </a:t>
            </a:r>
            <a:r>
              <a:rPr lang="en-US" sz="2800" i="1" dirty="0" smtClean="0"/>
              <a:t>‘Any effective and efficient consultation model must be based </a:t>
            </a:r>
          </a:p>
          <a:p>
            <a:pPr eaLnBrk="1" hangingPunct="1">
              <a:buNone/>
            </a:pPr>
            <a:r>
              <a:rPr lang="en-US" sz="2800" i="1" dirty="0" smtClean="0"/>
              <a:t>	on the principle of FPIC’; </a:t>
            </a:r>
            <a:endParaRPr lang="en-US" sz="2800" dirty="0" smtClean="0"/>
          </a:p>
          <a:p>
            <a:pPr eaLnBrk="1" hangingPunct="1"/>
            <a:r>
              <a:rPr lang="en-US" sz="2800" i="1" dirty="0" smtClean="0"/>
              <a:t>‘The national and local languages must be used during consultations and in education and awareness programs to ensure a full understanding’;</a:t>
            </a:r>
            <a:endParaRPr lang="en-US" sz="2800" dirty="0" smtClean="0"/>
          </a:p>
          <a:p>
            <a:pPr eaLnBrk="1" hangingPunct="1"/>
            <a:r>
              <a:rPr lang="en-US" sz="2800" i="1" dirty="0" smtClean="0"/>
              <a:t>‘All information must be sent to the organizations and representatives of traditional authorities in hard copies in a language that they can understand’</a:t>
            </a:r>
          </a:p>
        </p:txBody>
      </p:sp>
      <p:sp>
        <p:nvSpPr>
          <p:cNvPr id="5" name="Slide Number Placeholder 4"/>
          <p:cNvSpPr>
            <a:spLocks noGrp="1"/>
          </p:cNvSpPr>
          <p:nvPr>
            <p:ph type="sldNum" sz="quarter" idx="12"/>
          </p:nvPr>
        </p:nvSpPr>
        <p:spPr/>
        <p:txBody>
          <a:bodyPr/>
          <a:lstStyle/>
          <a:p>
            <a:pPr>
              <a:defRPr/>
            </a:pPr>
            <a:fld id="{04F26A6C-357C-4824-8FE0-806D92D05722}" type="slidenum">
              <a:rPr lang="en-US" smtClean="0"/>
              <a:pPr>
                <a:defRPr/>
              </a:pPr>
              <a:t>14</a:t>
            </a:fld>
            <a:endParaRPr lang="en-US" dirty="0"/>
          </a:p>
        </p:txBody>
      </p:sp>
      <p:pic>
        <p:nvPicPr>
          <p:cNvPr id="6" name="Picture 7" descr="C:\Users\User\Pictures\RPP\IMG_1544.JPG"/>
          <p:cNvPicPr>
            <a:picLocks noChangeAspect="1" noChangeArrowheads="1"/>
          </p:cNvPicPr>
          <p:nvPr/>
        </p:nvPicPr>
        <p:blipFill>
          <a:blip r:embed="rId3" cstate="print"/>
          <a:srcRect/>
          <a:stretch>
            <a:fillRect/>
          </a:stretch>
        </p:blipFill>
        <p:spPr bwMode="auto">
          <a:xfrm>
            <a:off x="5943600" y="3657600"/>
            <a:ext cx="2945648" cy="2209800"/>
          </a:xfrm>
          <a:prstGeom prst="rect">
            <a:avLst/>
          </a:prstGeom>
          <a:noFill/>
          <a:ln w="9525">
            <a:noFill/>
            <a:miter lim="800000"/>
            <a:headEnd/>
            <a:tailEnd/>
          </a:ln>
        </p:spPr>
      </p:pic>
      <p:pic>
        <p:nvPicPr>
          <p:cNvPr id="3074" name="Picture 2" descr="C:\Users\User\Pictures\RPP\IMG_1550.JPG"/>
          <p:cNvPicPr>
            <a:picLocks noChangeAspect="1" noChangeArrowheads="1"/>
          </p:cNvPicPr>
          <p:nvPr/>
        </p:nvPicPr>
        <p:blipFill>
          <a:blip r:embed="rId4" cstate="print"/>
          <a:srcRect l="20586" t="21828"/>
          <a:stretch>
            <a:fillRect/>
          </a:stretch>
        </p:blipFill>
        <p:spPr bwMode="auto">
          <a:xfrm>
            <a:off x="5562600" y="1143000"/>
            <a:ext cx="3074529" cy="22701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15400" cy="944563"/>
          </a:xfrm>
        </p:spPr>
        <p:txBody>
          <a:bodyPr/>
          <a:lstStyle/>
          <a:p>
            <a:pPr>
              <a:defRPr/>
            </a:pPr>
            <a:r>
              <a:rPr lang="en-US" dirty="0" smtClean="0">
                <a:solidFill>
                  <a:schemeClr val="accent6">
                    <a:lumMod val="75000"/>
                  </a:schemeClr>
                </a:solidFill>
              </a:rPr>
              <a:t>Current national circumstances MRV</a:t>
            </a:r>
            <a:endParaRPr lang="nl-NL" dirty="0">
              <a:solidFill>
                <a:schemeClr val="accent6">
                  <a:lumMod val="75000"/>
                </a:schemeClr>
              </a:solidFill>
            </a:endParaRPr>
          </a:p>
        </p:txBody>
      </p:sp>
      <p:sp>
        <p:nvSpPr>
          <p:cNvPr id="16387" name="Content Placeholder 2"/>
          <p:cNvSpPr>
            <a:spLocks noGrp="1"/>
          </p:cNvSpPr>
          <p:nvPr>
            <p:ph idx="1"/>
          </p:nvPr>
        </p:nvSpPr>
        <p:spPr>
          <a:xfrm>
            <a:off x="381000" y="1524000"/>
            <a:ext cx="8229600" cy="4267200"/>
          </a:xfrm>
        </p:spPr>
        <p:txBody>
          <a:bodyPr/>
          <a:lstStyle/>
          <a:p>
            <a:pPr eaLnBrk="1" hangingPunct="1"/>
            <a:r>
              <a:rPr lang="en-US" sz="2800" dirty="0" smtClean="0"/>
              <a:t>Log tracking system</a:t>
            </a:r>
          </a:p>
          <a:p>
            <a:pPr eaLnBrk="1" hangingPunct="1"/>
            <a:r>
              <a:rPr lang="en-US" sz="2800" dirty="0" smtClean="0"/>
              <a:t>GIS unit within the Forest Authority</a:t>
            </a:r>
          </a:p>
          <a:p>
            <a:pPr eaLnBrk="1" hangingPunct="1"/>
            <a:r>
              <a:rPr lang="en-US" sz="2800" dirty="0" smtClean="0"/>
              <a:t>GLIS project</a:t>
            </a:r>
          </a:p>
          <a:p>
            <a:pPr eaLnBrk="1" hangingPunct="1"/>
            <a:r>
              <a:rPr lang="en-US" sz="2800" dirty="0" smtClean="0"/>
              <a:t>Quick Scan of Forest Carbon Stock</a:t>
            </a:r>
          </a:p>
          <a:p>
            <a:pPr eaLnBrk="1" hangingPunct="1"/>
            <a:r>
              <a:rPr lang="en-US" sz="2800" dirty="0" smtClean="0"/>
              <a:t>Conducting carbon baseline assessment and carbon dynamics of the forest</a:t>
            </a:r>
          </a:p>
          <a:p>
            <a:pPr eaLnBrk="1" hangingPunct="1"/>
            <a:r>
              <a:rPr lang="en-US" sz="2800" dirty="0" smtClean="0"/>
              <a:t>Initial process  for the establishment of the MRV </a:t>
            </a:r>
          </a:p>
          <a:p>
            <a:pPr eaLnBrk="1" hangingPunct="1"/>
            <a:r>
              <a:rPr lang="en-US" sz="2800" dirty="0" smtClean="0"/>
              <a:t>Agriculture census 2009</a:t>
            </a:r>
          </a:p>
          <a:p>
            <a:pPr>
              <a:buFont typeface="Arial" pitchFamily="34" charset="0"/>
              <a:buNone/>
            </a:pPr>
            <a:endParaRPr lang="nl-NL" dirty="0" smtClean="0"/>
          </a:p>
        </p:txBody>
      </p:sp>
      <p:sp>
        <p:nvSpPr>
          <p:cNvPr id="4" name="Slide Number Placeholder 3"/>
          <p:cNvSpPr>
            <a:spLocks noGrp="1"/>
          </p:cNvSpPr>
          <p:nvPr>
            <p:ph type="sldNum" sz="quarter" idx="12"/>
          </p:nvPr>
        </p:nvSpPr>
        <p:spPr/>
        <p:txBody>
          <a:bodyPr/>
          <a:lstStyle/>
          <a:p>
            <a:pPr>
              <a:defRPr/>
            </a:pPr>
            <a:fld id="{1F8B629A-9B8F-494E-ACB7-92781F8C5FED}"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304800"/>
            <a:ext cx="8534400" cy="792163"/>
          </a:xfrm>
        </p:spPr>
        <p:txBody>
          <a:bodyPr/>
          <a:lstStyle/>
          <a:p>
            <a:pPr eaLnBrk="1" hangingPunct="1">
              <a:defRPr/>
            </a:pPr>
            <a:r>
              <a:rPr lang="en-US" sz="4000" dirty="0" smtClean="0">
                <a:solidFill>
                  <a:schemeClr val="accent6">
                    <a:lumMod val="75000"/>
                  </a:schemeClr>
                </a:solidFill>
              </a:rPr>
              <a:t>Important actions for future development of the MRV </a:t>
            </a:r>
          </a:p>
        </p:txBody>
      </p:sp>
      <p:sp>
        <p:nvSpPr>
          <p:cNvPr id="17411" name="Content Placeholder 2"/>
          <p:cNvSpPr>
            <a:spLocks noGrp="1"/>
          </p:cNvSpPr>
          <p:nvPr>
            <p:ph idx="1"/>
          </p:nvPr>
        </p:nvSpPr>
        <p:spPr>
          <a:xfrm>
            <a:off x="457200" y="1524000"/>
            <a:ext cx="8229600" cy="5334000"/>
          </a:xfrm>
        </p:spPr>
        <p:txBody>
          <a:bodyPr/>
          <a:lstStyle/>
          <a:p>
            <a:pPr eaLnBrk="1" hangingPunct="1"/>
            <a:r>
              <a:rPr lang="en-US" sz="2800" dirty="0" smtClean="0"/>
              <a:t>In depth data collection as well as assessment of the drivers of deforestation and forest degradation</a:t>
            </a:r>
          </a:p>
          <a:p>
            <a:pPr eaLnBrk="1" hangingPunct="1">
              <a:buFont typeface="Arial" pitchFamily="34" charset="0"/>
              <a:buNone/>
            </a:pPr>
            <a:endParaRPr lang="en-US" sz="2800" dirty="0" smtClean="0"/>
          </a:p>
          <a:p>
            <a:pPr eaLnBrk="1" hangingPunct="1"/>
            <a:r>
              <a:rPr lang="en-US" sz="2800" dirty="0" smtClean="0"/>
              <a:t>Need for capacity and institutional strengthening </a:t>
            </a:r>
          </a:p>
          <a:p>
            <a:pPr lvl="1" eaLnBrk="1" hangingPunct="1"/>
            <a:r>
              <a:rPr lang="en-US" sz="2400" dirty="0" smtClean="0"/>
              <a:t>Capacity building to conduct regular forest inventories and mapping</a:t>
            </a:r>
            <a:endParaRPr lang="nl-NL" sz="2400" dirty="0" smtClean="0"/>
          </a:p>
          <a:p>
            <a:pPr lvl="1"/>
            <a:r>
              <a:rPr lang="en-US" sz="2400" dirty="0" smtClean="0"/>
              <a:t>Increase of skills, expertise and knowledge GIS and monitoring</a:t>
            </a:r>
            <a:endParaRPr lang="nl-NL" sz="2400" dirty="0" smtClean="0"/>
          </a:p>
          <a:p>
            <a:pPr lvl="1"/>
            <a:r>
              <a:rPr lang="en-US" sz="2400" dirty="0" smtClean="0"/>
              <a:t>Capacity building for biomass monitoring, carbon accounting and measurement plots</a:t>
            </a:r>
          </a:p>
          <a:p>
            <a:pPr lvl="1"/>
            <a:r>
              <a:rPr lang="en-US" sz="2400" dirty="0" smtClean="0"/>
              <a:t>Carbon accounting, baseline studies, reference scenarios'</a:t>
            </a:r>
          </a:p>
          <a:p>
            <a:pPr lvl="1" eaLnBrk="1" hangingPunct="1">
              <a:buFont typeface="Arial" pitchFamily="34" charset="0"/>
              <a:buNone/>
            </a:pPr>
            <a:endParaRPr lang="en-US" sz="3200" b="1" dirty="0" smtClean="0"/>
          </a:p>
          <a:p>
            <a:pPr eaLnBrk="1" hangingPunct="1">
              <a:buFont typeface="Arial" pitchFamily="34" charset="0"/>
              <a:buNone/>
            </a:pPr>
            <a:endParaRPr lang="en-US" dirty="0" smtClean="0"/>
          </a:p>
        </p:txBody>
      </p:sp>
      <p:sp>
        <p:nvSpPr>
          <p:cNvPr id="4" name="Slide Number Placeholder 3"/>
          <p:cNvSpPr>
            <a:spLocks noGrp="1"/>
          </p:cNvSpPr>
          <p:nvPr>
            <p:ph type="sldNum" sz="quarter" idx="12"/>
          </p:nvPr>
        </p:nvSpPr>
        <p:spPr/>
        <p:txBody>
          <a:bodyPr/>
          <a:lstStyle/>
          <a:p>
            <a:pPr>
              <a:defRPr/>
            </a:pPr>
            <a:fld id="{9D9FD82F-EE85-44D8-AA89-179A64CABE8C}" type="slidenum">
              <a:rPr lang="en-US"/>
              <a:pPr>
                <a:defRPr/>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2"/>
          </a:xfrm>
        </p:spPr>
        <p:txBody>
          <a:bodyPr rtlCol="0">
            <a:normAutofit fontScale="90000"/>
          </a:bodyPr>
          <a:lstStyle/>
          <a:p>
            <a:pPr eaLnBrk="1" fontAlgn="auto" hangingPunct="1">
              <a:spcAft>
                <a:spcPts val="0"/>
              </a:spcAft>
              <a:defRPr/>
            </a:pPr>
            <a:r>
              <a:rPr lang="en-US" dirty="0" smtClean="0">
                <a:solidFill>
                  <a:schemeClr val="accent6">
                    <a:lumMod val="75000"/>
                  </a:schemeClr>
                </a:solidFill>
              </a:rPr>
              <a:t>RPP Budget</a:t>
            </a:r>
            <a:endParaRPr lang="nl-NL" dirty="0">
              <a:solidFill>
                <a:schemeClr val="accent6">
                  <a:lumMod val="75000"/>
                </a:schemeClr>
              </a:solidFill>
            </a:endParaRPr>
          </a:p>
        </p:txBody>
      </p:sp>
      <p:graphicFrame>
        <p:nvGraphicFramePr>
          <p:cNvPr id="5" name="Content Placeholder 4"/>
          <p:cNvGraphicFramePr>
            <a:graphicFrameLocks noGrp="1"/>
          </p:cNvGraphicFramePr>
          <p:nvPr>
            <p:ph idx="1"/>
          </p:nvPr>
        </p:nvGraphicFramePr>
        <p:xfrm>
          <a:off x="457200" y="838200"/>
          <a:ext cx="8229600" cy="5804473"/>
        </p:xfrm>
        <a:graphic>
          <a:graphicData uri="http://schemas.openxmlformats.org/drawingml/2006/table">
            <a:tbl>
              <a:tblPr firstRow="1" bandRow="1">
                <a:tableStyleId>{F5AB1C69-6EDB-4FF4-983F-18BD219EF322}</a:tableStyleId>
              </a:tblPr>
              <a:tblGrid>
                <a:gridCol w="6553200"/>
                <a:gridCol w="1676400"/>
              </a:tblGrid>
              <a:tr h="457199">
                <a:tc>
                  <a:txBody>
                    <a:bodyPr/>
                    <a:lstStyle/>
                    <a:p>
                      <a:pPr algn="ctr"/>
                      <a:r>
                        <a:rPr lang="en-US" dirty="0" smtClean="0"/>
                        <a:t>Component</a:t>
                      </a:r>
                      <a:endParaRPr lang="en-US" dirty="0"/>
                    </a:p>
                  </a:txBody>
                  <a:tcPr/>
                </a:tc>
                <a:tc>
                  <a:txBody>
                    <a:bodyPr/>
                    <a:lstStyle/>
                    <a:p>
                      <a:pPr algn="ctr"/>
                      <a:r>
                        <a:rPr lang="en-US" dirty="0" smtClean="0"/>
                        <a:t>U$D in thousands</a:t>
                      </a:r>
                      <a:endParaRPr lang="en-US" dirty="0"/>
                    </a:p>
                  </a:txBody>
                  <a:tcPr/>
                </a:tc>
              </a:tr>
              <a:tr h="479923">
                <a:tc>
                  <a:txBody>
                    <a:bodyPr/>
                    <a:lstStyle/>
                    <a:p>
                      <a:r>
                        <a:rPr lang="en-US" sz="1800" kern="1200" baseline="0" dirty="0" smtClean="0"/>
                        <a:t>Component 1a: National Readiness Management Arrangements</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540.00 </a:t>
                      </a:r>
                      <a:endParaRPr lang="en-US" sz="1800" kern="1200" baseline="0" dirty="0" smtClean="0">
                        <a:solidFill>
                          <a:schemeClr val="dk1"/>
                        </a:solidFill>
                        <a:latin typeface="+mn-lt"/>
                        <a:ea typeface="+mn-ea"/>
                        <a:cs typeface="+mn-cs"/>
                      </a:endParaRPr>
                    </a:p>
                  </a:txBody>
                  <a:tcPr/>
                </a:tc>
              </a:tr>
              <a:tr h="469490">
                <a:tc>
                  <a:txBody>
                    <a:bodyPr/>
                    <a:lstStyle/>
                    <a:p>
                      <a:r>
                        <a:rPr lang="en-US" sz="1800" kern="1200" baseline="0" dirty="0" smtClean="0"/>
                        <a:t>Component 1b: Stakeholder Consultation and Outreach Plan</a:t>
                      </a:r>
                      <a:endParaRPr lang="en-US" sz="1800" kern="1200" baseline="0" dirty="0" smtClean="0">
                        <a:solidFill>
                          <a:schemeClr val="dk1"/>
                        </a:solidFill>
                        <a:latin typeface="+mn-lt"/>
                        <a:ea typeface="+mn-ea"/>
                        <a:cs typeface="+mn-cs"/>
                      </a:endParaRPr>
                    </a:p>
                  </a:txBody>
                  <a:tcPr/>
                </a:tc>
                <a:tc>
                  <a:txBody>
                    <a:bodyPr/>
                    <a:lstStyle/>
                    <a:p>
                      <a:pPr algn="r"/>
                      <a:r>
                        <a:rPr lang="en-US" dirty="0" smtClean="0"/>
                        <a:t>7,100.00</a:t>
                      </a:r>
                      <a:endParaRPr lang="en-US" dirty="0"/>
                    </a:p>
                  </a:txBody>
                  <a:tcPr/>
                </a:tc>
              </a:tr>
              <a:tr h="719885">
                <a:tc>
                  <a:txBody>
                    <a:bodyPr/>
                    <a:lstStyle/>
                    <a:p>
                      <a:r>
                        <a:rPr lang="en-US" sz="1800" kern="1200" baseline="0" dirty="0" smtClean="0"/>
                        <a:t>Component 2a: Assessment of Land Use, Forest Policy and Governance Activities</a:t>
                      </a:r>
                      <a:endParaRPr lang="en-US" sz="1800" kern="1200" baseline="0" dirty="0" smtClean="0">
                        <a:solidFill>
                          <a:schemeClr val="dk1"/>
                        </a:solidFill>
                        <a:latin typeface="+mn-lt"/>
                        <a:ea typeface="+mn-ea"/>
                        <a:cs typeface="+mn-cs"/>
                      </a:endParaRPr>
                    </a:p>
                  </a:txBody>
                  <a:tcPr/>
                </a:tc>
                <a:tc>
                  <a:txBody>
                    <a:bodyPr/>
                    <a:lstStyle/>
                    <a:p>
                      <a:pPr algn="r"/>
                      <a:r>
                        <a:rPr lang="en-US" dirty="0" smtClean="0"/>
                        <a:t>803.00</a:t>
                      </a:r>
                      <a:endParaRPr lang="en-US" dirty="0"/>
                    </a:p>
                  </a:txBody>
                  <a:tcPr/>
                </a:tc>
              </a:tr>
              <a:tr h="453841">
                <a:tc>
                  <a:txBody>
                    <a:bodyPr/>
                    <a:lstStyle/>
                    <a:p>
                      <a:r>
                        <a:rPr lang="en-US" sz="1800" kern="1200" baseline="0" dirty="0" smtClean="0"/>
                        <a:t>Component 2b: Strategy Activities 	</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1,660.00</a:t>
                      </a:r>
                      <a:endParaRPr lang="en-US" sz="1800" kern="1200" baseline="0" dirty="0" smtClean="0">
                        <a:solidFill>
                          <a:schemeClr val="dk1"/>
                        </a:solidFill>
                        <a:latin typeface="+mn-lt"/>
                        <a:ea typeface="+mn-ea"/>
                        <a:cs typeface="+mn-cs"/>
                      </a:endParaRPr>
                    </a:p>
                  </a:txBody>
                  <a:tcPr/>
                </a:tc>
              </a:tr>
              <a:tr h="464274">
                <a:tc>
                  <a:txBody>
                    <a:bodyPr/>
                    <a:lstStyle/>
                    <a:p>
                      <a:r>
                        <a:rPr lang="en-US" sz="1800" kern="1200" baseline="0" dirty="0" smtClean="0"/>
                        <a:t>Component 2c: Implementation Framework Activities 	</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1,075.00</a:t>
                      </a:r>
                      <a:endParaRPr lang="en-US" sz="1800" kern="1200" baseline="0" dirty="0" smtClean="0">
                        <a:solidFill>
                          <a:schemeClr val="dk1"/>
                        </a:solidFill>
                        <a:latin typeface="+mn-lt"/>
                        <a:ea typeface="+mn-ea"/>
                        <a:cs typeface="+mn-cs"/>
                      </a:endParaRPr>
                    </a:p>
                  </a:txBody>
                  <a:tcPr/>
                </a:tc>
              </a:tr>
              <a:tr h="552955">
                <a:tc>
                  <a:txBody>
                    <a:bodyPr/>
                    <a:lstStyle/>
                    <a:p>
                      <a:r>
                        <a:rPr lang="en-US" sz="1800" kern="1200" baseline="0" dirty="0" smtClean="0"/>
                        <a:t>Component 2d: Social and Environmental Impact Activities </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1,475.00</a:t>
                      </a:r>
                      <a:endParaRPr lang="en-US" sz="1800" kern="1200" baseline="0" dirty="0" smtClean="0">
                        <a:solidFill>
                          <a:schemeClr val="dk1"/>
                        </a:solidFill>
                        <a:latin typeface="+mn-lt"/>
                        <a:ea typeface="+mn-ea"/>
                        <a:cs typeface="+mn-cs"/>
                      </a:endParaRPr>
                    </a:p>
                  </a:txBody>
                  <a:tcPr/>
                </a:tc>
              </a:tr>
              <a:tr h="563388">
                <a:tc>
                  <a:txBody>
                    <a:bodyPr/>
                    <a:lstStyle/>
                    <a:p>
                      <a:r>
                        <a:rPr lang="en-US" sz="1800" kern="1200" baseline="0" dirty="0" smtClean="0"/>
                        <a:t>Component 3: Reference Scenario Activities 	</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1,275.00</a:t>
                      </a:r>
                      <a:endParaRPr lang="en-US" sz="1800" kern="1200" baseline="0" dirty="0" smtClean="0">
                        <a:solidFill>
                          <a:schemeClr val="dk1"/>
                        </a:solidFill>
                        <a:latin typeface="+mn-lt"/>
                        <a:ea typeface="+mn-ea"/>
                        <a:cs typeface="+mn-cs"/>
                      </a:endParaRPr>
                    </a:p>
                  </a:txBody>
                  <a:tcPr/>
                </a:tc>
              </a:tr>
              <a:tr h="573822">
                <a:tc>
                  <a:txBody>
                    <a:bodyPr/>
                    <a:lstStyle/>
                    <a:p>
                      <a:r>
                        <a:rPr lang="en-US" sz="1800" kern="1200" baseline="0" dirty="0" smtClean="0"/>
                        <a:t>Component 4: Monitoring Activities and Budget 	</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1,195.00</a:t>
                      </a:r>
                      <a:endParaRPr lang="en-US" sz="1800" kern="1200" baseline="0" dirty="0" smtClean="0">
                        <a:solidFill>
                          <a:schemeClr val="dk1"/>
                        </a:solidFill>
                        <a:latin typeface="+mn-lt"/>
                        <a:ea typeface="+mn-ea"/>
                        <a:cs typeface="+mn-cs"/>
                      </a:endParaRPr>
                    </a:p>
                  </a:txBody>
                  <a:tcPr/>
                </a:tc>
              </a:tr>
              <a:tr h="506006">
                <a:tc>
                  <a:txBody>
                    <a:bodyPr/>
                    <a:lstStyle/>
                    <a:p>
                      <a:r>
                        <a:rPr lang="en-US" sz="1800" kern="1200" baseline="0" dirty="0" smtClean="0"/>
                        <a:t>Component 6: Program M&amp;E Activities and Budget 	</a:t>
                      </a:r>
                      <a:endParaRPr lang="en-US" sz="1800" kern="1200" baseline="0" dirty="0" smtClean="0">
                        <a:solidFill>
                          <a:schemeClr val="dk1"/>
                        </a:solidFill>
                        <a:latin typeface="+mn-lt"/>
                        <a:ea typeface="+mn-ea"/>
                        <a:cs typeface="+mn-cs"/>
                      </a:endParaRPr>
                    </a:p>
                  </a:txBody>
                  <a:tcPr/>
                </a:tc>
                <a:tc>
                  <a:txBody>
                    <a:bodyPr/>
                    <a:lstStyle/>
                    <a:p>
                      <a:pPr algn="r"/>
                      <a:r>
                        <a:rPr lang="en-US" sz="1800" kern="1200" baseline="0" dirty="0" smtClean="0"/>
                        <a:t>113.00</a:t>
                      </a:r>
                      <a:endParaRPr lang="en-US" sz="1800" kern="1200" baseline="0" dirty="0" smtClean="0">
                        <a:solidFill>
                          <a:schemeClr val="dk1"/>
                        </a:solidFill>
                        <a:latin typeface="+mn-lt"/>
                        <a:ea typeface="+mn-ea"/>
                        <a:cs typeface="+mn-cs"/>
                      </a:endParaRPr>
                    </a:p>
                  </a:txBody>
                  <a:tcPr/>
                </a:tc>
              </a:tr>
              <a:tr h="380809">
                <a:tc>
                  <a:txBody>
                    <a:bodyPr/>
                    <a:lstStyle/>
                    <a:p>
                      <a:r>
                        <a:rPr lang="en-US" sz="1800" kern="1200" baseline="0" dirty="0" smtClean="0"/>
                        <a:t>GRAND TOTAL RPP 	</a:t>
                      </a:r>
                      <a:endParaRPr lang="en-US" sz="1800" b="1" kern="1200" baseline="0" dirty="0" smtClean="0">
                        <a:solidFill>
                          <a:schemeClr val="dk1"/>
                        </a:solidFill>
                        <a:latin typeface="+mn-lt"/>
                        <a:ea typeface="+mn-ea"/>
                        <a:cs typeface="+mn-cs"/>
                      </a:endParaRPr>
                    </a:p>
                  </a:txBody>
                  <a:tcPr/>
                </a:tc>
                <a:tc>
                  <a:txBody>
                    <a:bodyPr/>
                    <a:lstStyle/>
                    <a:p>
                      <a:pPr algn="r"/>
                      <a:r>
                        <a:rPr lang="en-US" sz="1800" kern="1200" baseline="0" dirty="0" smtClean="0"/>
                        <a:t>U$D 15,236.00 </a:t>
                      </a:r>
                      <a:endParaRPr lang="en-US" sz="1800" b="1" kern="1200" baseline="0" dirty="0" smtClean="0">
                        <a:solidFill>
                          <a:schemeClr val="dk1"/>
                        </a:solidFill>
                        <a:latin typeface="+mn-lt"/>
                        <a:ea typeface="+mn-ea"/>
                        <a:cs typeface="+mn-cs"/>
                      </a:endParaRPr>
                    </a:p>
                  </a:txBody>
                  <a:tcPr/>
                </a:tc>
              </a:tr>
            </a:tbl>
          </a:graphicData>
        </a:graphic>
      </p:graphicFrame>
      <p:sp>
        <p:nvSpPr>
          <p:cNvPr id="4" name="Slide Number Placeholder 3"/>
          <p:cNvSpPr>
            <a:spLocks noGrp="1"/>
          </p:cNvSpPr>
          <p:nvPr>
            <p:ph type="sldNum" sz="quarter" idx="12"/>
          </p:nvPr>
        </p:nvSpPr>
        <p:spPr/>
        <p:txBody>
          <a:bodyPr/>
          <a:lstStyle/>
          <a:p>
            <a:pPr>
              <a:defRPr/>
            </a:pPr>
            <a:fld id="{A6E0D23C-F92B-47E0-9084-4CF73B164D4D}" type="slidenum">
              <a:rPr lang="en-US"/>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487362"/>
          </a:xfrm>
        </p:spPr>
        <p:txBody>
          <a:bodyPr rtlCol="0">
            <a:normAutofit fontScale="90000"/>
          </a:bodyPr>
          <a:lstStyle/>
          <a:p>
            <a:pPr eaLnBrk="1" fontAlgn="auto" hangingPunct="1">
              <a:spcAft>
                <a:spcPts val="0"/>
              </a:spcAft>
              <a:defRPr/>
            </a:pPr>
            <a:r>
              <a:rPr lang="en-US" b="1" dirty="0" smtClean="0">
                <a:solidFill>
                  <a:schemeClr val="accent6">
                    <a:lumMod val="75000"/>
                  </a:schemeClr>
                </a:solidFill>
              </a:rPr>
              <a:t>Follow up </a:t>
            </a:r>
            <a:endParaRPr lang="nl-NL" b="1" dirty="0">
              <a:solidFill>
                <a:schemeClr val="accent6">
                  <a:lumMod val="75000"/>
                </a:schemeClr>
              </a:solidFill>
            </a:endParaRPr>
          </a:p>
        </p:txBody>
      </p:sp>
      <p:sp>
        <p:nvSpPr>
          <p:cNvPr id="19459" name="Content Placeholder 2"/>
          <p:cNvSpPr>
            <a:spLocks noGrp="1"/>
          </p:cNvSpPr>
          <p:nvPr>
            <p:ph idx="1"/>
          </p:nvPr>
        </p:nvSpPr>
        <p:spPr>
          <a:xfrm>
            <a:off x="381000" y="1371600"/>
            <a:ext cx="8458200" cy="5486400"/>
          </a:xfrm>
        </p:spPr>
        <p:txBody>
          <a:bodyPr/>
          <a:lstStyle/>
          <a:p>
            <a:pPr eaLnBrk="1" hangingPunct="1"/>
            <a:r>
              <a:rPr lang="en-US" sz="2400" dirty="0" smtClean="0"/>
              <a:t>Address President Opening Parliamentary Year 1 October 2009: ‘commitment to climate change and forests’</a:t>
            </a:r>
          </a:p>
          <a:p>
            <a:pPr eaLnBrk="1" hangingPunct="1"/>
            <a:r>
              <a:rPr lang="en-US" sz="2400" dirty="0" smtClean="0"/>
              <a:t>Initial Forest carbon assessment and Spatial planning training</a:t>
            </a:r>
          </a:p>
          <a:p>
            <a:pPr eaLnBrk="1" hangingPunct="1"/>
            <a:r>
              <a:rPr lang="en-US" sz="2400" b="1" dirty="0" smtClean="0"/>
              <a:t>The Suriname Green approach “Green Vision”  , October 2009:</a:t>
            </a:r>
          </a:p>
          <a:p>
            <a:pPr lvl="1" eaLnBrk="1" hangingPunct="1"/>
            <a:r>
              <a:rPr lang="en-US" sz="2400" dirty="0" smtClean="0"/>
              <a:t>Green Development Plan assembled by the Government and with a broad array of partners and stakeholders</a:t>
            </a:r>
          </a:p>
          <a:p>
            <a:pPr lvl="1" eaLnBrk="1" hangingPunct="1"/>
            <a:r>
              <a:rPr lang="en-US" sz="2400" dirty="0" smtClean="0"/>
              <a:t>Highlights of environmental sustainability as a guiding principle for policy making and investment</a:t>
            </a:r>
          </a:p>
          <a:p>
            <a:pPr lvl="1" eaLnBrk="1" hangingPunct="1"/>
            <a:r>
              <a:rPr lang="en-US" sz="2400" dirty="0" smtClean="0"/>
              <a:t>Provide a valuable tool for preparing the new (2012 – 2017) 5 year National Development Plan</a:t>
            </a:r>
          </a:p>
          <a:p>
            <a:pPr eaLnBrk="1" hangingPunct="1"/>
            <a:r>
              <a:rPr lang="en-US" sz="2800" dirty="0" smtClean="0"/>
              <a:t>Awareness  raising regarding clear understanding of REDD strategies as well as the RPP</a:t>
            </a:r>
          </a:p>
          <a:p>
            <a:pPr lvl="1" eaLnBrk="1" hangingPunct="1"/>
            <a:r>
              <a:rPr lang="en-US" sz="2400" dirty="0" smtClean="0"/>
              <a:t>Accessibility of documents and information on REDD</a:t>
            </a:r>
          </a:p>
          <a:p>
            <a:pPr eaLnBrk="1" hangingPunct="1">
              <a:buFont typeface="Arial" pitchFamily="34" charset="0"/>
              <a:buNone/>
            </a:pP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nl-NL" dirty="0" smtClean="0"/>
          </a:p>
        </p:txBody>
      </p:sp>
      <p:sp>
        <p:nvSpPr>
          <p:cNvPr id="4" name="Slide Number Placeholder 3"/>
          <p:cNvSpPr>
            <a:spLocks noGrp="1"/>
          </p:cNvSpPr>
          <p:nvPr>
            <p:ph type="sldNum" sz="quarter" idx="12"/>
          </p:nvPr>
        </p:nvSpPr>
        <p:spPr/>
        <p:txBody>
          <a:bodyPr/>
          <a:lstStyle/>
          <a:p>
            <a:pPr>
              <a:defRPr/>
            </a:pPr>
            <a:fld id="{4A6E6D75-CA8E-42A0-B644-82F89E5D7A5C}" type="slidenum">
              <a:rPr lang="en-US"/>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487363"/>
          </a:xfrm>
        </p:spPr>
        <p:txBody>
          <a:bodyPr/>
          <a:lstStyle/>
          <a:p>
            <a:pPr eaLnBrk="1" hangingPunct="1">
              <a:defRPr/>
            </a:pPr>
            <a:r>
              <a:rPr lang="en-US" b="1" dirty="0" smtClean="0">
                <a:solidFill>
                  <a:schemeClr val="accent6">
                    <a:lumMod val="75000"/>
                  </a:schemeClr>
                </a:solidFill>
              </a:rPr>
              <a:t>Follow up </a:t>
            </a:r>
          </a:p>
        </p:txBody>
      </p:sp>
      <p:sp>
        <p:nvSpPr>
          <p:cNvPr id="20483" name="Content Placeholder 2"/>
          <p:cNvSpPr>
            <a:spLocks noGrp="1"/>
          </p:cNvSpPr>
          <p:nvPr>
            <p:ph idx="1"/>
          </p:nvPr>
        </p:nvSpPr>
        <p:spPr>
          <a:xfrm>
            <a:off x="457200" y="685800"/>
            <a:ext cx="8229600" cy="4343400"/>
          </a:xfrm>
        </p:spPr>
        <p:txBody>
          <a:bodyPr/>
          <a:lstStyle/>
          <a:p>
            <a:pPr eaLnBrk="1" hangingPunct="1"/>
            <a:r>
              <a:rPr lang="en-US" sz="3000" dirty="0" smtClean="0"/>
              <a:t>Two conference call meetings</a:t>
            </a:r>
          </a:p>
          <a:p>
            <a:pPr eaLnBrk="1" hangingPunct="1"/>
            <a:r>
              <a:rPr lang="en-US" sz="3000" dirty="0" smtClean="0"/>
              <a:t>October 21</a:t>
            </a:r>
            <a:r>
              <a:rPr lang="en-US" sz="3000" baseline="30000" dirty="0" smtClean="0"/>
              <a:t>st</a:t>
            </a:r>
            <a:r>
              <a:rPr lang="en-US" sz="3000" dirty="0" smtClean="0"/>
              <a:t>,  2009</a:t>
            </a:r>
            <a:r>
              <a:rPr lang="en-US" dirty="0" smtClean="0"/>
              <a:t>: </a:t>
            </a:r>
          </a:p>
          <a:p>
            <a:pPr lvl="1" eaLnBrk="1" hangingPunct="1"/>
            <a:r>
              <a:rPr lang="en-US" dirty="0" smtClean="0"/>
              <a:t>First stakeholder meeting regarding the first TAP</a:t>
            </a:r>
          </a:p>
          <a:p>
            <a:pPr lvl="1" eaLnBrk="1" hangingPunct="1"/>
            <a:r>
              <a:rPr lang="en-US" dirty="0" smtClean="0"/>
              <a:t>7 recommendations were discussed with relevant stakeholders inclusive governmental and non-governmental stakeholders, private sector inclusive the mining sector, academia, indigenous and maroon organizations.</a:t>
            </a:r>
          </a:p>
          <a:p>
            <a:pPr eaLnBrk="1" hangingPunct="1"/>
            <a:r>
              <a:rPr lang="en-US" sz="3000" dirty="0" smtClean="0"/>
              <a:t>Continue with stakeholder meetings to discuss the TAP comments in depth</a:t>
            </a:r>
          </a:p>
          <a:p>
            <a:pPr eaLnBrk="1" hangingPunct="1"/>
            <a:r>
              <a:rPr lang="en-US" sz="3000" dirty="0" smtClean="0"/>
              <a:t>Continue with improving the RPP</a:t>
            </a:r>
          </a:p>
          <a:p>
            <a:pPr eaLnBrk="1" hangingPunct="1"/>
            <a:r>
              <a:rPr lang="en-US" sz="3000" dirty="0" smtClean="0"/>
              <a:t>Continue with awareness raising</a:t>
            </a:r>
            <a:r>
              <a:rPr lang="en-US" dirty="0" smtClean="0"/>
              <a:t> </a:t>
            </a:r>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6F36081C-3ABE-4F7B-999F-C6727921AD04}" type="slidenum">
              <a:rPr lang="en-US"/>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preferRelativeResize="0">
            <a:picLocks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075" name="TextBox 2"/>
          <p:cNvSpPr txBox="1">
            <a:spLocks noChangeArrowheads="1"/>
          </p:cNvSpPr>
          <p:nvPr/>
        </p:nvSpPr>
        <p:spPr bwMode="auto">
          <a:xfrm>
            <a:off x="3071813" y="142875"/>
            <a:ext cx="2714625" cy="369888"/>
          </a:xfrm>
          <a:prstGeom prst="rect">
            <a:avLst/>
          </a:prstGeom>
          <a:solidFill>
            <a:schemeClr val="bg1"/>
          </a:solidFill>
          <a:ln w="9525">
            <a:noFill/>
            <a:miter lim="800000"/>
            <a:headEnd/>
            <a:tailEnd/>
          </a:ln>
        </p:spPr>
        <p:txBody>
          <a:bodyPr>
            <a:spAutoFit/>
          </a:bodyPr>
          <a:lstStyle/>
          <a:p>
            <a:r>
              <a:rPr lang="en-US" b="1"/>
              <a:t>LOCATION SURINAME</a:t>
            </a:r>
          </a:p>
        </p:txBody>
      </p:sp>
      <p:pic>
        <p:nvPicPr>
          <p:cNvPr id="3076" name="Picture 10"/>
          <p:cNvPicPr>
            <a:picLocks noChangeAspect="1" noChangeArrowheads="1"/>
          </p:cNvPicPr>
          <p:nvPr/>
        </p:nvPicPr>
        <p:blipFill>
          <a:blip r:embed="rId4"/>
          <a:srcRect/>
          <a:stretch>
            <a:fillRect/>
          </a:stretch>
        </p:blipFill>
        <p:spPr bwMode="auto">
          <a:xfrm>
            <a:off x="0" y="0"/>
            <a:ext cx="857250" cy="795338"/>
          </a:xfrm>
          <a:prstGeom prst="rect">
            <a:avLst/>
          </a:prstGeom>
          <a:noFill/>
          <a:ln w="9525">
            <a:noFill/>
            <a:miter lim="800000"/>
            <a:headEnd/>
            <a:tailEnd/>
          </a:ln>
        </p:spPr>
      </p:pic>
      <p:pic>
        <p:nvPicPr>
          <p:cNvPr id="3077" name="Picture 9" descr="suriname1"/>
          <p:cNvPicPr>
            <a:picLocks noChangeAspect="1" noChangeArrowheads="1"/>
          </p:cNvPicPr>
          <p:nvPr/>
        </p:nvPicPr>
        <p:blipFill>
          <a:blip r:embed="rId5"/>
          <a:srcRect/>
          <a:stretch>
            <a:fillRect/>
          </a:stretch>
        </p:blipFill>
        <p:spPr bwMode="auto">
          <a:xfrm>
            <a:off x="8215313" y="0"/>
            <a:ext cx="928687" cy="6191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E04FA5D0-974C-4B0A-A2B2-AF8613D20587}"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pPr>
              <a:defRPr/>
            </a:pPr>
            <a:fld id="{53F323EB-136D-46BB-AE4B-6A5E4E9B9E9E}" type="slidenum">
              <a:rPr lang="en-US"/>
              <a:pPr>
                <a:defRPr/>
              </a:pPr>
              <a:t>20</a:t>
            </a:fld>
            <a:endParaRPr lang="en-US"/>
          </a:p>
        </p:txBody>
      </p:sp>
      <p:sp>
        <p:nvSpPr>
          <p:cNvPr id="19460" name="Rectangle 3"/>
          <p:cNvSpPr>
            <a:spLocks noGrp="1" noChangeArrowheads="1"/>
          </p:cNvSpPr>
          <p:nvPr>
            <p:ph type="body" sz="half" idx="1"/>
          </p:nvPr>
        </p:nvSpPr>
        <p:spPr>
          <a:xfrm>
            <a:off x="1066800" y="1600200"/>
            <a:ext cx="6419850" cy="1612900"/>
          </a:xfrm>
        </p:spPr>
        <p:txBody>
          <a:bodyPr/>
          <a:lstStyle/>
          <a:p>
            <a:pPr algn="ctr" eaLnBrk="1" hangingPunct="1">
              <a:buFont typeface="Wingdings" pitchFamily="2" charset="2"/>
              <a:buNone/>
              <a:defRPr/>
            </a:pPr>
            <a:r>
              <a:rPr lang="en-US" sz="6600" dirty="0" smtClean="0">
                <a:solidFill>
                  <a:schemeClr val="accent6">
                    <a:lumMod val="75000"/>
                  </a:schemeClr>
                </a:solidFill>
                <a:effectLst>
                  <a:outerShdw blurRad="38100" dist="38100" dir="2700000" algn="tl">
                    <a:srgbClr val="000000">
                      <a:alpha val="43137"/>
                    </a:srgbClr>
                  </a:outerShdw>
                </a:effectLst>
              </a:rPr>
              <a:t>Thank you</a:t>
            </a:r>
          </a:p>
        </p:txBody>
      </p:sp>
      <p:pic>
        <p:nvPicPr>
          <p:cNvPr id="21508" name="Picture 4"/>
          <p:cNvPicPr>
            <a:picLocks noGrp="1" noChangeAspect="1" noChangeArrowheads="1"/>
          </p:cNvPicPr>
          <p:nvPr>
            <p:ph sz="half" idx="2"/>
          </p:nvPr>
        </p:nvPicPr>
        <p:blipFill>
          <a:blip r:embed="rId3"/>
          <a:srcRect/>
          <a:stretch>
            <a:fillRect/>
          </a:stretch>
        </p:blipFill>
        <p:spPr>
          <a:xfrm>
            <a:off x="0" y="3573463"/>
            <a:ext cx="9144000" cy="3284537"/>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82563"/>
          </a:xfrm>
        </p:spPr>
        <p:txBody>
          <a:bodyPr rtlCol="0">
            <a:normAutofit fontScale="90000"/>
          </a:bodyPr>
          <a:lstStyle/>
          <a:p>
            <a:pPr algn="l" eaLnBrk="1" fontAlgn="auto" hangingPunct="1">
              <a:spcAft>
                <a:spcPts val="0"/>
              </a:spcAft>
              <a:defRPr/>
            </a:pPr>
            <a:r>
              <a:rPr lang="en-US" dirty="0" smtClean="0"/>
              <a:t>National circumstances</a:t>
            </a:r>
            <a:endParaRPr lang="nl-NL" dirty="0"/>
          </a:p>
        </p:txBody>
      </p:sp>
      <p:sp>
        <p:nvSpPr>
          <p:cNvPr id="4099" name="Content Placeholder 2"/>
          <p:cNvSpPr>
            <a:spLocks noGrp="1"/>
          </p:cNvSpPr>
          <p:nvPr>
            <p:ph idx="1"/>
          </p:nvPr>
        </p:nvSpPr>
        <p:spPr>
          <a:xfrm>
            <a:off x="457200" y="1600200"/>
            <a:ext cx="4038600" cy="4525963"/>
          </a:xfrm>
        </p:spPr>
        <p:txBody>
          <a:bodyPr/>
          <a:lstStyle/>
          <a:p>
            <a:pPr eaLnBrk="1" hangingPunct="1"/>
            <a:endParaRPr lang="en-US" smtClean="0"/>
          </a:p>
          <a:p>
            <a:pPr eaLnBrk="1" hangingPunct="1"/>
            <a:endParaRPr lang="en-US" smtClean="0"/>
          </a:p>
          <a:p>
            <a:pPr eaLnBrk="1" hangingPunct="1"/>
            <a:endParaRPr lang="nl-NL" smtClean="0"/>
          </a:p>
        </p:txBody>
      </p:sp>
      <p:graphicFrame>
        <p:nvGraphicFramePr>
          <p:cNvPr id="6" name="Table 5"/>
          <p:cNvGraphicFramePr>
            <a:graphicFrameLocks noGrp="1"/>
          </p:cNvGraphicFramePr>
          <p:nvPr/>
        </p:nvGraphicFramePr>
        <p:xfrm>
          <a:off x="0" y="685800"/>
          <a:ext cx="4267200" cy="6026918"/>
        </p:xfrm>
        <a:graphic>
          <a:graphicData uri="http://schemas.openxmlformats.org/drawingml/2006/table">
            <a:tbl>
              <a:tblPr firstRow="1" bandRow="1">
                <a:tableStyleId>{F5AB1C69-6EDB-4FF4-983F-18BD219EF322}</a:tableStyleId>
              </a:tblPr>
              <a:tblGrid>
                <a:gridCol w="1524000"/>
                <a:gridCol w="2743200"/>
              </a:tblGrid>
              <a:tr h="32045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smtClean="0">
                          <a:solidFill>
                            <a:schemeClr val="bg1"/>
                          </a:solidFill>
                        </a:rPr>
                        <a:t>Surface</a:t>
                      </a:r>
                      <a:r>
                        <a:rPr lang="en-US" sz="1400" b="0" baseline="0" dirty="0" smtClean="0">
                          <a:solidFill>
                            <a:schemeClr val="bg1"/>
                          </a:solidFill>
                        </a:rPr>
                        <a:t> area</a:t>
                      </a:r>
                      <a:endParaRPr lang="nl-NL" sz="1400" b="0" dirty="0" smtClean="0">
                        <a:solidFill>
                          <a:schemeClr val="bg1"/>
                        </a:solidFill>
                      </a:endParaRPr>
                    </a:p>
                  </a:txBody>
                  <a:tcPr>
                    <a:solidFill>
                      <a:schemeClr val="tx1">
                        <a:lumMod val="8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chemeClr val="bg1"/>
                          </a:solidFill>
                        </a:rPr>
                        <a:t>163,820 sq.km</a:t>
                      </a:r>
                      <a:endParaRPr lang="nl-NL" sz="1400" b="1" dirty="0" smtClean="0">
                        <a:solidFill>
                          <a:schemeClr val="bg1"/>
                        </a:solidFill>
                      </a:endParaRPr>
                    </a:p>
                  </a:txBody>
                  <a:tcPr>
                    <a:solidFill>
                      <a:schemeClr val="tx1">
                        <a:lumMod val="85000"/>
                      </a:schemeClr>
                    </a:solidFill>
                  </a:tcPr>
                </a:tc>
              </a:tr>
              <a:tr h="320455">
                <a:tc>
                  <a:txBody>
                    <a:bodyPr/>
                    <a:lstStyle/>
                    <a:p>
                      <a:pPr algn="ctr"/>
                      <a:r>
                        <a:rPr lang="en-US" sz="1400" dirty="0" smtClean="0"/>
                        <a:t>Population (2007)</a:t>
                      </a:r>
                      <a:endParaRPr lang="nl-NL" sz="1400" dirty="0"/>
                    </a:p>
                  </a:txBody>
                  <a:tcPr>
                    <a:solidFill>
                      <a:schemeClr val="accent3">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t>509,970 (3.0 per sq. km)</a:t>
                      </a:r>
                      <a:endParaRPr lang="nl-NL" sz="1400" b="1" dirty="0"/>
                    </a:p>
                  </a:txBody>
                  <a:tcPr>
                    <a:solidFill>
                      <a:schemeClr val="accent3">
                        <a:lumMod val="40000"/>
                        <a:lumOff val="60000"/>
                      </a:schemeClr>
                    </a:solidFill>
                  </a:tcPr>
                </a:tc>
              </a:tr>
              <a:tr h="320455">
                <a:tc>
                  <a:txBody>
                    <a:bodyPr/>
                    <a:lstStyle/>
                    <a:p>
                      <a:pPr algn="ctr"/>
                      <a:r>
                        <a:rPr lang="en-US" sz="1400" baseline="0" dirty="0" smtClean="0"/>
                        <a:t>GDP (2007)</a:t>
                      </a:r>
                      <a:endParaRPr lang="nl-NL" sz="1400" dirty="0"/>
                    </a:p>
                  </a:txBody>
                  <a:tcPr/>
                </a:tc>
                <a:tc>
                  <a:txBody>
                    <a:bodyPr/>
                    <a:lstStyle/>
                    <a:p>
                      <a:pPr algn="l"/>
                      <a:r>
                        <a:rPr lang="en-US" sz="1400" b="1" dirty="0" smtClean="0"/>
                        <a:t> 5,073,064(x1000SRD)</a:t>
                      </a:r>
                      <a:endParaRPr lang="nl-NL" sz="1400" b="1" dirty="0"/>
                    </a:p>
                  </a:txBody>
                  <a:tcPr/>
                </a:tc>
              </a:tr>
              <a:tr h="188674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NL" sz="1400" dirty="0" smtClean="0"/>
                        <a:t>Percentage </a:t>
                      </a:r>
                      <a:r>
                        <a:rPr lang="nl-NL" sz="1400" dirty="0" err="1" smtClean="0"/>
                        <a:t>ethnic</a:t>
                      </a:r>
                      <a:r>
                        <a:rPr lang="nl-NL" sz="1400" dirty="0" smtClean="0"/>
                        <a:t> </a:t>
                      </a:r>
                      <a:r>
                        <a:rPr lang="nl-NL" sz="1400" dirty="0" err="1" smtClean="0"/>
                        <a:t>groups</a:t>
                      </a:r>
                      <a:endParaRPr lang="nl-NL" sz="14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nl-NL" sz="1400" dirty="0" smtClean="0"/>
                        <a:t>(2005) </a:t>
                      </a:r>
                    </a:p>
                    <a:p>
                      <a:pPr algn="ctr"/>
                      <a:endParaRPr lang="nl-NL" sz="1400" dirty="0"/>
                    </a:p>
                  </a:txBody>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dirty="0" smtClean="0"/>
                        <a:t>3.7%</a:t>
                      </a:r>
                      <a:r>
                        <a:rPr lang="en-US" sz="1400" b="1" baseline="0" dirty="0" smtClean="0"/>
                        <a:t> A</a:t>
                      </a:r>
                      <a:r>
                        <a:rPr lang="en-US" sz="1400" b="1" dirty="0" smtClean="0"/>
                        <a:t>merindians</a:t>
                      </a:r>
                      <a:r>
                        <a:rPr lang="en-US" sz="1400" b="1" baseline="0" dirty="0" smtClean="0"/>
                        <a:t> </a:t>
                      </a:r>
                    </a:p>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dirty="0" smtClean="0"/>
                        <a:t>14.7% Maroons </a:t>
                      </a:r>
                    </a:p>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dirty="0" smtClean="0"/>
                        <a:t>27.4 % Hindustani</a:t>
                      </a:r>
                      <a:r>
                        <a:rPr lang="en-US" sz="1400" b="1" baseline="0" dirty="0" smtClean="0"/>
                        <a:t> </a:t>
                      </a:r>
                    </a:p>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dirty="0" smtClean="0"/>
                        <a:t>17,7% Creoles and</a:t>
                      </a:r>
                      <a:endParaRPr lang="en-US" sz="1400" b="1" baseline="0" dirty="0" smtClean="0"/>
                    </a:p>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dirty="0" smtClean="0"/>
                        <a:t>14.6% Javanese</a:t>
                      </a:r>
                    </a:p>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dirty="0" smtClean="0"/>
                        <a:t>12.5% Mix</a:t>
                      </a:r>
                    </a:p>
                    <a:p>
                      <a:pPr marL="342900" marR="0" lvl="0" indent="-342900" algn="l" defTabSz="914400" rtl="0" eaLnBrk="1" fontAlgn="auto" latinLnBrk="0" hangingPunct="1">
                        <a:lnSpc>
                          <a:spcPct val="115000"/>
                        </a:lnSpc>
                        <a:spcBef>
                          <a:spcPts val="0"/>
                        </a:spcBef>
                        <a:spcAft>
                          <a:spcPts val="0"/>
                        </a:spcAft>
                        <a:buClrTx/>
                        <a:buSzTx/>
                        <a:buFont typeface="Arial" pitchFamily="34" charset="0"/>
                        <a:buChar char="•"/>
                        <a:tabLst>
                          <a:tab pos="457200" algn="l"/>
                        </a:tabLst>
                        <a:defRPr/>
                      </a:pPr>
                      <a:r>
                        <a:rPr lang="en-US" sz="1400" b="1" baseline="0" dirty="0" smtClean="0">
                          <a:latin typeface="+mn-lt"/>
                          <a:cs typeface="Times New Roman"/>
                        </a:rPr>
                        <a:t>13.1% </a:t>
                      </a:r>
                      <a:r>
                        <a:rPr lang="en-US" sz="1400" b="1" dirty="0" smtClean="0">
                          <a:latin typeface="+mn-lt"/>
                          <a:cs typeface="Times New Roman"/>
                        </a:rPr>
                        <a:t>Other</a:t>
                      </a:r>
                      <a:r>
                        <a:rPr lang="en-US" sz="1400" b="1" baseline="0" dirty="0" smtClean="0">
                          <a:latin typeface="+mn-lt"/>
                          <a:cs typeface="Times New Roman"/>
                        </a:rPr>
                        <a:t>s</a:t>
                      </a:r>
                      <a:endParaRPr lang="en-US" sz="1400" b="1" dirty="0" smtClean="0">
                        <a:latin typeface="+mn-lt"/>
                        <a:ea typeface="Calibri"/>
                        <a:cs typeface="Times New Roman"/>
                      </a:endParaRPr>
                    </a:p>
                  </a:txBody>
                  <a:tcPr/>
                </a:tc>
              </a:tr>
              <a:tr h="2660646">
                <a:tc>
                  <a:txBody>
                    <a:bodyPr/>
                    <a:lstStyle/>
                    <a:p>
                      <a:pPr algn="ctr"/>
                      <a:r>
                        <a:rPr lang="nl-NL" sz="1400" dirty="0" err="1" smtClean="0"/>
                        <a:t>Population</a:t>
                      </a:r>
                      <a:r>
                        <a:rPr lang="nl-NL" sz="1400" dirty="0" smtClean="0"/>
                        <a:t> per district</a:t>
                      </a:r>
                    </a:p>
                    <a:p>
                      <a:pPr algn="ctr"/>
                      <a:r>
                        <a:rPr lang="nl-NL" sz="1400" dirty="0" smtClean="0"/>
                        <a:t>(2005)</a:t>
                      </a:r>
                      <a:endParaRPr lang="nl-NL" sz="1400" dirty="0"/>
                    </a:p>
                  </a:txBody>
                  <a:tcPr/>
                </a:tc>
                <a:tc>
                  <a:txBody>
                    <a:bodyPr/>
                    <a:lstStyle/>
                    <a:p>
                      <a:pPr marL="342900" marR="0" lvl="0" indent="-342900">
                        <a:lnSpc>
                          <a:spcPct val="115000"/>
                        </a:lnSpc>
                        <a:spcBef>
                          <a:spcPts val="0"/>
                        </a:spcBef>
                        <a:spcAft>
                          <a:spcPts val="0"/>
                        </a:spcAft>
                        <a:buFont typeface="Arial"/>
                        <a:buChar char="•"/>
                        <a:tabLst>
                          <a:tab pos="457200" algn="l"/>
                        </a:tabLst>
                      </a:pPr>
                      <a:r>
                        <a:rPr lang="nl-NL" sz="1400" b="1" dirty="0" smtClean="0"/>
                        <a:t>Paramaribo: 242,946</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Wanica</a:t>
                      </a:r>
                      <a:r>
                        <a:rPr lang="nl-NL" sz="1400" b="1" dirty="0" smtClean="0"/>
                        <a:t>: 85,986</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Nickerie</a:t>
                      </a:r>
                      <a:r>
                        <a:rPr lang="nl-NL" sz="1400" b="1" dirty="0" smtClean="0"/>
                        <a:t>: 36,639</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Coronie</a:t>
                      </a:r>
                      <a:r>
                        <a:rPr lang="nl-NL" sz="1400" b="1" dirty="0" smtClean="0"/>
                        <a:t>: 2,887</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Saramacca</a:t>
                      </a:r>
                      <a:r>
                        <a:rPr lang="nl-NL" sz="1400" b="1" dirty="0" smtClean="0"/>
                        <a:t>: 15,980</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Commewijne</a:t>
                      </a:r>
                      <a:r>
                        <a:rPr lang="nl-NL" sz="1400" b="1" dirty="0" smtClean="0"/>
                        <a:t>: 24,649</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Marowijne</a:t>
                      </a:r>
                      <a:r>
                        <a:rPr lang="nl-NL" sz="1400" b="1" dirty="0" smtClean="0"/>
                        <a:t>: 16,642</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smtClean="0"/>
                        <a:t>Para: 18,749</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Brokopondo</a:t>
                      </a:r>
                      <a:r>
                        <a:rPr lang="nl-NL" sz="1400" b="1" dirty="0" smtClean="0"/>
                        <a:t>: 14,215</a:t>
                      </a:r>
                      <a:endParaRPr lang="en-US" sz="1400" b="1" dirty="0" smtClean="0"/>
                    </a:p>
                    <a:p>
                      <a:pPr marL="342900" marR="0" lvl="0" indent="-342900">
                        <a:lnSpc>
                          <a:spcPct val="115000"/>
                        </a:lnSpc>
                        <a:spcBef>
                          <a:spcPts val="0"/>
                        </a:spcBef>
                        <a:spcAft>
                          <a:spcPts val="0"/>
                        </a:spcAft>
                        <a:buFont typeface="Arial"/>
                        <a:buChar char="•"/>
                        <a:tabLst>
                          <a:tab pos="457200" algn="l"/>
                        </a:tabLst>
                      </a:pPr>
                      <a:r>
                        <a:rPr lang="nl-NL" sz="1400" b="1" dirty="0" err="1" smtClean="0"/>
                        <a:t>Sipaliwini</a:t>
                      </a:r>
                      <a:r>
                        <a:rPr lang="nl-NL" sz="1400" b="1" dirty="0" smtClean="0"/>
                        <a:t>: 34,136</a:t>
                      </a:r>
                      <a:endParaRPr lang="en-US" sz="1400" b="1" dirty="0" smtClean="0">
                        <a:latin typeface="+mn-lt"/>
                        <a:ea typeface="Calibri"/>
                        <a:cs typeface="Times New Roman"/>
                      </a:endParaRPr>
                    </a:p>
                  </a:txBody>
                  <a:tcPr/>
                </a:tc>
              </a:tr>
              <a:tr h="358643">
                <a:tc>
                  <a:txBody>
                    <a:bodyPr/>
                    <a:lstStyle/>
                    <a:p>
                      <a:pPr algn="ctr"/>
                      <a:r>
                        <a:rPr lang="nl-NL" sz="1400" dirty="0" smtClean="0"/>
                        <a:t>Total</a:t>
                      </a:r>
                      <a:r>
                        <a:rPr lang="nl-NL" sz="1400" baseline="0" dirty="0" smtClean="0"/>
                        <a:t> </a:t>
                      </a:r>
                      <a:r>
                        <a:rPr lang="nl-NL" sz="1400" baseline="0" dirty="0" err="1" smtClean="0"/>
                        <a:t>villages</a:t>
                      </a:r>
                      <a:r>
                        <a:rPr lang="nl-NL" sz="1400" baseline="0" dirty="0" smtClean="0"/>
                        <a:t> </a:t>
                      </a:r>
                      <a:endParaRPr lang="nl-NL" sz="1400" dirty="0"/>
                    </a:p>
                  </a:txBody>
                  <a:tcPr/>
                </a:tc>
                <a:tc>
                  <a:txBody>
                    <a:bodyPr/>
                    <a:lstStyle/>
                    <a:p>
                      <a:r>
                        <a:rPr lang="en-US" sz="1400" b="1" kern="1200" baseline="0" dirty="0" smtClean="0">
                          <a:solidFill>
                            <a:schemeClr val="dk1"/>
                          </a:solidFill>
                          <a:latin typeface="+mn-lt"/>
                          <a:ea typeface="+mn-ea"/>
                          <a:cs typeface="+mn-cs"/>
                        </a:rPr>
                        <a:t>234 Indigenous and Maroon villages </a:t>
                      </a:r>
                    </a:p>
                  </a:txBody>
                  <a:tcPr/>
                </a:tc>
              </a:tr>
            </a:tbl>
          </a:graphicData>
        </a:graphic>
      </p:graphicFrame>
      <p:pic>
        <p:nvPicPr>
          <p:cNvPr id="7" name="Picture 2"/>
          <p:cNvPicPr>
            <a:picLocks noChangeAspect="1" noChangeArrowheads="1"/>
          </p:cNvPicPr>
          <p:nvPr/>
        </p:nvPicPr>
        <p:blipFill>
          <a:blip r:embed="rId3"/>
          <a:srcRect b="11821"/>
          <a:stretch>
            <a:fillRect/>
          </a:stretch>
        </p:blipFill>
        <p:spPr bwMode="auto">
          <a:xfrm>
            <a:off x="4343400" y="762000"/>
            <a:ext cx="4591050" cy="5867400"/>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pPr>
              <a:defRPr/>
            </a:pPr>
            <a:fld id="{706ACA66-16AC-4ABD-9A90-60A66EE1ECB5}" type="slidenum">
              <a:rPr lang="en-US"/>
              <a:pPr>
                <a:defRPr/>
              </a:pPr>
              <a:t>3</a:t>
            </a:fld>
            <a:endParaRPr lang="en-US"/>
          </a:p>
        </p:txBody>
      </p:sp>
      <p:sp>
        <p:nvSpPr>
          <p:cNvPr id="4125" name="TextBox 9"/>
          <p:cNvSpPr txBox="1">
            <a:spLocks noChangeArrowheads="1"/>
          </p:cNvSpPr>
          <p:nvPr/>
        </p:nvSpPr>
        <p:spPr bwMode="auto">
          <a:xfrm>
            <a:off x="5562600" y="6581775"/>
            <a:ext cx="3403600" cy="276225"/>
          </a:xfrm>
          <a:prstGeom prst="rect">
            <a:avLst/>
          </a:prstGeom>
          <a:noFill/>
          <a:ln w="9525">
            <a:noFill/>
            <a:miter lim="800000"/>
            <a:headEnd/>
            <a:tailEnd/>
          </a:ln>
        </p:spPr>
        <p:txBody>
          <a:bodyPr wrap="none">
            <a:spAutoFit/>
          </a:bodyPr>
          <a:lstStyle/>
          <a:p>
            <a:r>
              <a:rPr lang="en-US" sz="1200" i="1">
                <a:latin typeface="Calibri" pitchFamily="34" charset="0"/>
              </a:rPr>
              <a:t>Source: General Bureau of Statistics, 2005 and 2008</a:t>
            </a:r>
            <a:endParaRPr lang="nl-NL" sz="1200" i="1">
              <a:latin typeface="Calibr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04800" y="228600"/>
            <a:ext cx="5867400" cy="1020763"/>
          </a:xfrm>
        </p:spPr>
        <p:txBody>
          <a:bodyPr/>
          <a:lstStyle/>
          <a:p>
            <a:pPr eaLnBrk="1" hangingPunct="1">
              <a:defRPr/>
            </a:pPr>
            <a:r>
              <a:rPr lang="en-US" sz="3600" b="1" dirty="0" smtClean="0">
                <a:solidFill>
                  <a:schemeClr val="accent6">
                    <a:lumMod val="75000"/>
                  </a:schemeClr>
                </a:solidFill>
                <a:effectLst>
                  <a:outerShdw blurRad="38100" dist="38100" dir="2700000" algn="tl">
                    <a:srgbClr val="000000">
                      <a:alpha val="43137"/>
                    </a:srgbClr>
                  </a:outerShdw>
                </a:effectLst>
              </a:rPr>
              <a:t>National characteristics' forestry sector</a:t>
            </a:r>
            <a:endParaRPr lang="nl-NL" sz="3600" b="1" dirty="0" smtClean="0">
              <a:solidFill>
                <a:schemeClr val="accent6">
                  <a:lumMod val="75000"/>
                </a:schemeClr>
              </a:solidFill>
              <a:effectLst>
                <a:outerShdw blurRad="38100" dist="38100" dir="2700000" algn="tl">
                  <a:srgbClr val="000000">
                    <a:alpha val="43137"/>
                  </a:srgbClr>
                </a:outerShdw>
              </a:effectLst>
            </a:endParaRPr>
          </a:p>
        </p:txBody>
      </p:sp>
      <p:sp>
        <p:nvSpPr>
          <p:cNvPr id="5123" name="Content Placeholder 2"/>
          <p:cNvSpPr>
            <a:spLocks noGrp="1"/>
          </p:cNvSpPr>
          <p:nvPr>
            <p:ph idx="1"/>
          </p:nvPr>
        </p:nvSpPr>
        <p:spPr>
          <a:xfrm>
            <a:off x="533400" y="1371600"/>
            <a:ext cx="5867400" cy="5257800"/>
          </a:xfrm>
        </p:spPr>
        <p:txBody>
          <a:bodyPr/>
          <a:lstStyle/>
          <a:p>
            <a:pPr eaLnBrk="1" hangingPunct="1"/>
            <a:r>
              <a:rPr lang="en-US" b="1" dirty="0" smtClean="0"/>
              <a:t>Forestry</a:t>
            </a:r>
          </a:p>
          <a:p>
            <a:pPr lvl="1" eaLnBrk="1" hangingPunct="1"/>
            <a:r>
              <a:rPr lang="en-US" b="1" dirty="0" smtClean="0"/>
              <a:t>Forest cover: </a:t>
            </a:r>
            <a:r>
              <a:rPr lang="en-US" dirty="0" smtClean="0"/>
              <a:t>14.8 million ha (approx.  90% of the total area)</a:t>
            </a:r>
          </a:p>
          <a:p>
            <a:pPr lvl="1" eaLnBrk="1" hangingPunct="1"/>
            <a:r>
              <a:rPr lang="en-US" b="1" dirty="0" smtClean="0"/>
              <a:t>Deforestation rate</a:t>
            </a:r>
            <a:r>
              <a:rPr lang="en-US" dirty="0" smtClean="0"/>
              <a:t>: 0.02%/year</a:t>
            </a:r>
          </a:p>
          <a:p>
            <a:pPr lvl="1" eaLnBrk="1" hangingPunct="1"/>
            <a:r>
              <a:rPr lang="en-US" b="1" dirty="0" smtClean="0"/>
              <a:t>Forest areas:</a:t>
            </a:r>
          </a:p>
          <a:p>
            <a:pPr lvl="2" eaLnBrk="1" hangingPunct="1"/>
            <a:r>
              <a:rPr lang="en-US" sz="1900" b="1" dirty="0" smtClean="0"/>
              <a:t>Protected Areas :</a:t>
            </a:r>
            <a:r>
              <a:rPr lang="en-US" sz="1900" dirty="0" smtClean="0"/>
              <a:t> </a:t>
            </a:r>
            <a:r>
              <a:rPr lang="en-US" sz="1900" b="1" dirty="0" smtClean="0"/>
              <a:t>than 2 million </a:t>
            </a:r>
            <a:r>
              <a:rPr lang="en-US" sz="1900" dirty="0" smtClean="0"/>
              <a:t>ha (13% of  total  land area, incl. CSNR 1.6 million ha.</a:t>
            </a:r>
          </a:p>
          <a:p>
            <a:pPr lvl="2" eaLnBrk="1" hangingPunct="1"/>
            <a:r>
              <a:rPr lang="en-US" sz="1900" b="1" dirty="0" smtClean="0"/>
              <a:t>Production forest 4-5 million ha. </a:t>
            </a:r>
            <a:r>
              <a:rPr lang="en-US" sz="1900" dirty="0" smtClean="0"/>
              <a:t>primarily intended for the production of timber and non- timber forest products This area offers the possibility to harvest 1-1.5 million m3 annually.  </a:t>
            </a:r>
          </a:p>
          <a:p>
            <a:pPr lvl="2" eaLnBrk="1" hangingPunct="1"/>
            <a:endParaRPr lang="en-US" sz="1900" dirty="0" smtClean="0"/>
          </a:p>
          <a:p>
            <a:pPr lvl="2" eaLnBrk="1" hangingPunct="1"/>
            <a:endParaRPr lang="en-US" dirty="0" smtClean="0"/>
          </a:p>
          <a:p>
            <a:pPr lvl="2" eaLnBrk="1" hangingPunct="1"/>
            <a:endParaRPr lang="nl-NL" dirty="0" smtClean="0"/>
          </a:p>
        </p:txBody>
      </p:sp>
      <p:sp>
        <p:nvSpPr>
          <p:cNvPr id="8" name="Slide Number Placeholder 7"/>
          <p:cNvSpPr>
            <a:spLocks noGrp="1"/>
          </p:cNvSpPr>
          <p:nvPr>
            <p:ph type="sldNum" sz="quarter" idx="12"/>
          </p:nvPr>
        </p:nvSpPr>
        <p:spPr/>
        <p:txBody>
          <a:bodyPr/>
          <a:lstStyle/>
          <a:p>
            <a:pPr>
              <a:defRPr/>
            </a:pPr>
            <a:fld id="{137A1E58-EEB8-4A54-8A02-CBCF8DEE01B1}" type="slidenum">
              <a:rPr lang="en-US"/>
              <a:pPr>
                <a:defRPr/>
              </a:pPr>
              <a:t>4</a:t>
            </a:fld>
            <a:endParaRPr lang="en-US"/>
          </a:p>
        </p:txBody>
      </p:sp>
      <p:pic>
        <p:nvPicPr>
          <p:cNvPr id="5125" name="Picture 7" descr="eperua1"/>
          <p:cNvPicPr>
            <a:picLocks noChangeAspect="1" noChangeArrowheads="1"/>
          </p:cNvPicPr>
          <p:nvPr/>
        </p:nvPicPr>
        <p:blipFill>
          <a:blip r:embed="rId3"/>
          <a:srcRect/>
          <a:stretch>
            <a:fillRect/>
          </a:stretch>
        </p:blipFill>
        <p:spPr bwMode="auto">
          <a:xfrm>
            <a:off x="6858000" y="4114800"/>
            <a:ext cx="2286000" cy="2743200"/>
          </a:xfrm>
          <a:prstGeom prst="rect">
            <a:avLst/>
          </a:prstGeom>
          <a:noFill/>
          <a:ln w="9525">
            <a:noFill/>
            <a:miter lim="800000"/>
            <a:headEnd/>
            <a:tailEnd/>
          </a:ln>
        </p:spPr>
      </p:pic>
      <p:pic>
        <p:nvPicPr>
          <p:cNvPr id="5126" name="Picture 4" descr="frog"/>
          <p:cNvPicPr>
            <a:picLocks noChangeAspect="1" noChangeArrowheads="1"/>
          </p:cNvPicPr>
          <p:nvPr/>
        </p:nvPicPr>
        <p:blipFill>
          <a:blip r:embed="rId4"/>
          <a:srcRect/>
          <a:stretch>
            <a:fillRect/>
          </a:stretch>
        </p:blipFill>
        <p:spPr bwMode="auto">
          <a:xfrm>
            <a:off x="6858000" y="1752600"/>
            <a:ext cx="2286000" cy="2362200"/>
          </a:xfrm>
          <a:prstGeom prst="rect">
            <a:avLst/>
          </a:prstGeom>
          <a:noFill/>
          <a:ln w="9525">
            <a:noFill/>
            <a:miter lim="800000"/>
            <a:headEnd/>
            <a:tailEnd/>
          </a:ln>
        </p:spPr>
      </p:pic>
      <p:pic>
        <p:nvPicPr>
          <p:cNvPr id="5127" name="Picture 6" descr="rotshaantjes"/>
          <p:cNvPicPr>
            <a:picLocks noChangeAspect="1" noChangeArrowheads="1"/>
          </p:cNvPicPr>
          <p:nvPr/>
        </p:nvPicPr>
        <p:blipFill>
          <a:blip r:embed="rId5"/>
          <a:srcRect/>
          <a:stretch>
            <a:fillRect/>
          </a:stretch>
        </p:blipFill>
        <p:spPr bwMode="auto">
          <a:xfrm>
            <a:off x="6858000" y="0"/>
            <a:ext cx="2286000" cy="175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rtlCol="0">
            <a:normAutofit fontScale="90000"/>
          </a:bodyPr>
          <a:lstStyle/>
          <a:p>
            <a:pPr eaLnBrk="1" fontAlgn="auto" hangingPunct="1">
              <a:spcAft>
                <a:spcPts val="0"/>
              </a:spcAft>
              <a:defRPr/>
            </a:pPr>
            <a:r>
              <a:rPr lang="en-US" b="1" dirty="0" smtClean="0">
                <a:solidFill>
                  <a:schemeClr val="accent6">
                    <a:lumMod val="75000"/>
                  </a:schemeClr>
                </a:solidFill>
              </a:rPr>
              <a:t>National characteristics forestry sector</a:t>
            </a:r>
            <a:endParaRPr lang="en-US" b="1" dirty="0">
              <a:solidFill>
                <a:schemeClr val="accent6">
                  <a:lumMod val="75000"/>
                </a:schemeClr>
              </a:solidFill>
            </a:endParaRPr>
          </a:p>
        </p:txBody>
      </p:sp>
      <p:sp>
        <p:nvSpPr>
          <p:cNvPr id="6147" name="Content Placeholder 2"/>
          <p:cNvSpPr>
            <a:spLocks noGrp="1"/>
          </p:cNvSpPr>
          <p:nvPr>
            <p:ph idx="1"/>
          </p:nvPr>
        </p:nvSpPr>
        <p:spPr>
          <a:xfrm>
            <a:off x="457200" y="1295400"/>
            <a:ext cx="8229600" cy="4830763"/>
          </a:xfrm>
        </p:spPr>
        <p:txBody>
          <a:bodyPr/>
          <a:lstStyle/>
          <a:p>
            <a:pPr lvl="1" eaLnBrk="1" hangingPunct="1">
              <a:buFont typeface="Arial" pitchFamily="34" charset="0"/>
              <a:buChar char="•"/>
            </a:pPr>
            <a:r>
              <a:rPr lang="en-US" dirty="0" smtClean="0"/>
              <a:t>State owned forests: 97 %</a:t>
            </a:r>
          </a:p>
          <a:p>
            <a:pPr lvl="1" eaLnBrk="1" hangingPunct="1">
              <a:buFont typeface="Arial" pitchFamily="34" charset="0"/>
              <a:buChar char="•"/>
            </a:pPr>
            <a:r>
              <a:rPr lang="en-US" dirty="0" smtClean="0"/>
              <a:t>Timber Concessions:  1,801,063 ha</a:t>
            </a:r>
          </a:p>
          <a:p>
            <a:pPr lvl="1" eaLnBrk="1" hangingPunct="1">
              <a:buFont typeface="Arial" pitchFamily="34" charset="0"/>
              <a:buChar char="•"/>
            </a:pPr>
            <a:r>
              <a:rPr lang="en-US" dirty="0" smtClean="0"/>
              <a:t>Community forests:  550,449 ha</a:t>
            </a:r>
          </a:p>
          <a:p>
            <a:pPr lvl="1" eaLnBrk="1" hangingPunct="1">
              <a:buFont typeface="Arial" pitchFamily="34" charset="0"/>
              <a:buChar char="•"/>
            </a:pPr>
            <a:r>
              <a:rPr lang="en-US" dirty="0" smtClean="0"/>
              <a:t>Contribution forestry to GDP: 2 %  </a:t>
            </a:r>
          </a:p>
          <a:p>
            <a:pPr lvl="1" eaLnBrk="1" hangingPunct="1">
              <a:buFont typeface="Arial" pitchFamily="34" charset="0"/>
              <a:buChar char="•"/>
            </a:pPr>
            <a:r>
              <a:rPr lang="en-US" dirty="0" err="1" smtClean="0"/>
              <a:t>Roundlog</a:t>
            </a:r>
            <a:r>
              <a:rPr lang="en-US" dirty="0" smtClean="0"/>
              <a:t> Production: 160.000-200.000 m3/Year</a:t>
            </a:r>
          </a:p>
          <a:p>
            <a:pPr lvl="1" eaLnBrk="1" hangingPunct="1">
              <a:buFont typeface="Arial" pitchFamily="34" charset="0"/>
              <a:buChar char="•"/>
            </a:pPr>
            <a:r>
              <a:rPr lang="en-US" dirty="0" smtClean="0"/>
              <a:t>% workers to the national work force: 5%</a:t>
            </a:r>
          </a:p>
          <a:p>
            <a:pPr lvl="1" eaLnBrk="1" hangingPunct="1">
              <a:buFont typeface="Arial" pitchFamily="34" charset="0"/>
              <a:buChar char="•"/>
            </a:pPr>
            <a:r>
              <a:rPr lang="en-US" dirty="0" smtClean="0"/>
              <a:t>Laws: Timber act 1947, establishment of the Forest Service, Forest Management Act 1992, Nature Conservation Act 1954, Game Act 1954</a:t>
            </a:r>
          </a:p>
          <a:p>
            <a:pPr eaLnBrk="1" hangingPunct="1">
              <a:buNone/>
            </a:pPr>
            <a:endParaRPr lang="en-US" dirty="0" smtClean="0"/>
          </a:p>
          <a:p>
            <a:pPr eaLnBrk="1" hangingPunct="1">
              <a:buNone/>
            </a:pPr>
            <a:endParaRPr lang="en-US" dirty="0" smtClean="0"/>
          </a:p>
        </p:txBody>
      </p:sp>
      <p:sp>
        <p:nvSpPr>
          <p:cNvPr id="4" name="Slide Number Placeholder 3"/>
          <p:cNvSpPr>
            <a:spLocks noGrp="1"/>
          </p:cNvSpPr>
          <p:nvPr>
            <p:ph type="sldNum" sz="quarter" idx="12"/>
          </p:nvPr>
        </p:nvSpPr>
        <p:spPr/>
        <p:txBody>
          <a:bodyPr/>
          <a:lstStyle/>
          <a:p>
            <a:pPr>
              <a:defRPr/>
            </a:pPr>
            <a:fld id="{A320B495-8623-4FD3-AE7A-106E147C49E2}" type="slidenum">
              <a:rPr lang="en-US"/>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28600" y="228600"/>
            <a:ext cx="8229600" cy="639763"/>
          </a:xfrm>
        </p:spPr>
        <p:txBody>
          <a:bodyPr/>
          <a:lstStyle/>
          <a:p>
            <a:pPr eaLnBrk="1" hangingPunct="1">
              <a:defRPr/>
            </a:pPr>
            <a:r>
              <a:rPr lang="en-US" sz="3200" b="1" dirty="0" smtClean="0">
                <a:solidFill>
                  <a:schemeClr val="accent6">
                    <a:lumMod val="75000"/>
                  </a:schemeClr>
                </a:solidFill>
              </a:rPr>
              <a:t>Forest carbon and REDD+ linkages with </a:t>
            </a:r>
            <a:br>
              <a:rPr lang="en-US" sz="3200" b="1" dirty="0" smtClean="0">
                <a:solidFill>
                  <a:schemeClr val="accent6">
                    <a:lumMod val="75000"/>
                  </a:schemeClr>
                </a:solidFill>
              </a:rPr>
            </a:br>
            <a:r>
              <a:rPr lang="en-US" sz="3200" b="1" dirty="0" smtClean="0">
                <a:solidFill>
                  <a:schemeClr val="accent6">
                    <a:lumMod val="75000"/>
                  </a:schemeClr>
                </a:solidFill>
              </a:rPr>
              <a:t>the National Forest Policy  2003</a:t>
            </a:r>
            <a:endParaRPr lang="nl-NL" sz="3200" b="1" dirty="0" smtClean="0">
              <a:solidFill>
                <a:schemeClr val="accent6">
                  <a:lumMod val="75000"/>
                </a:schemeClr>
              </a:solidFill>
            </a:endParaRPr>
          </a:p>
        </p:txBody>
      </p:sp>
      <p:sp>
        <p:nvSpPr>
          <p:cNvPr id="3" name="Content Placeholder 2"/>
          <p:cNvSpPr>
            <a:spLocks noGrp="1"/>
          </p:cNvSpPr>
          <p:nvPr>
            <p:ph idx="1"/>
          </p:nvPr>
        </p:nvSpPr>
        <p:spPr>
          <a:xfrm>
            <a:off x="228600" y="1219200"/>
            <a:ext cx="8610600" cy="5410200"/>
          </a:xfrm>
        </p:spPr>
        <p:txBody>
          <a:bodyPr rtlCol="0">
            <a:normAutofit/>
          </a:bodyPr>
          <a:lstStyle/>
          <a:p>
            <a:pPr eaLnBrk="1" fontAlgn="auto" hangingPunct="1">
              <a:spcAft>
                <a:spcPts val="0"/>
              </a:spcAft>
              <a:defRPr/>
            </a:pPr>
            <a:r>
              <a:rPr lang="en-US" sz="2400" dirty="0" smtClean="0"/>
              <a:t>2.3.5 Forest in global perspective  </a:t>
            </a:r>
          </a:p>
          <a:p>
            <a:pPr lvl="1" eaLnBrk="1" fontAlgn="auto" hangingPunct="1">
              <a:spcAft>
                <a:spcPts val="0"/>
              </a:spcAft>
              <a:defRPr/>
            </a:pPr>
            <a:r>
              <a:rPr lang="en-US" sz="2400" dirty="0" smtClean="0"/>
              <a:t>Responsible for the CO2 sequestration but there are no financial consequences</a:t>
            </a:r>
          </a:p>
          <a:p>
            <a:pPr lvl="2" eaLnBrk="1" fontAlgn="auto" hangingPunct="1">
              <a:spcAft>
                <a:spcPts val="0"/>
              </a:spcAft>
              <a:defRPr/>
            </a:pPr>
            <a:r>
              <a:rPr lang="en-US" dirty="0" smtClean="0"/>
              <a:t>Ecological function financially not visible. </a:t>
            </a:r>
          </a:p>
          <a:p>
            <a:pPr lvl="2" eaLnBrk="1" fontAlgn="auto" hangingPunct="1">
              <a:spcAft>
                <a:spcPts val="0"/>
              </a:spcAft>
              <a:defRPr/>
            </a:pPr>
            <a:r>
              <a:rPr lang="en-US" dirty="0" smtClean="0"/>
              <a:t>Support innovative financial mechanism for ES. </a:t>
            </a:r>
          </a:p>
          <a:p>
            <a:pPr lvl="2" eaLnBrk="1" fontAlgn="auto" hangingPunct="1">
              <a:spcAft>
                <a:spcPts val="0"/>
              </a:spcAft>
              <a:defRPr/>
            </a:pPr>
            <a:r>
              <a:rPr lang="en-US" dirty="0" smtClean="0"/>
              <a:t>Local people benefits is necessary</a:t>
            </a:r>
          </a:p>
          <a:p>
            <a:pPr lvl="2" eaLnBrk="1" fontAlgn="auto" hangingPunct="1">
              <a:spcAft>
                <a:spcPts val="0"/>
              </a:spcAft>
              <a:buFont typeface="Arial" pitchFamily="34" charset="0"/>
              <a:buNone/>
              <a:defRPr/>
            </a:pPr>
            <a:endParaRPr lang="en-US" dirty="0" smtClean="0"/>
          </a:p>
          <a:p>
            <a:pPr eaLnBrk="1" fontAlgn="auto" hangingPunct="1">
              <a:spcAft>
                <a:spcPts val="0"/>
              </a:spcAft>
              <a:defRPr/>
            </a:pPr>
            <a:r>
              <a:rPr lang="en-US" sz="2400" dirty="0" smtClean="0"/>
              <a:t>Paragraph 5.2.3 Conduct research and make use of the Kyoto protocol and market generating income from CO2 sequestration. </a:t>
            </a:r>
          </a:p>
          <a:p>
            <a:pPr lvl="1" eaLnBrk="1" fontAlgn="auto" hangingPunct="1">
              <a:spcAft>
                <a:spcPts val="0"/>
              </a:spcAft>
              <a:defRPr/>
            </a:pPr>
            <a:r>
              <a:rPr lang="en-US" sz="2400" dirty="0" smtClean="0"/>
              <a:t>Stimulate the international community to express its responsibility for and interest in the conservation of the environment in more financial support</a:t>
            </a:r>
          </a:p>
          <a:p>
            <a:pPr lvl="1" eaLnBrk="1" fontAlgn="auto" hangingPunct="1">
              <a:spcAft>
                <a:spcPts val="0"/>
              </a:spcAft>
              <a:buNone/>
              <a:defRPr/>
            </a:pPr>
            <a:endParaRPr lang="en-US" sz="2400" dirty="0" smtClean="0"/>
          </a:p>
          <a:p>
            <a:pPr eaLnBrk="1" fontAlgn="auto" hangingPunct="1">
              <a:spcAft>
                <a:spcPts val="0"/>
              </a:spcAft>
              <a:buFont typeface="Arial" pitchFamily="34" charset="0"/>
              <a:buNone/>
              <a:defRPr/>
            </a:pPr>
            <a:endParaRPr lang="nl-NL" sz="3000" dirty="0" smtClean="0"/>
          </a:p>
          <a:p>
            <a:pPr eaLnBrk="1" fontAlgn="auto" hangingPunct="1">
              <a:spcAft>
                <a:spcPts val="0"/>
              </a:spcAft>
              <a:defRPr/>
            </a:pPr>
            <a:endParaRPr lang="nl-NL" dirty="0"/>
          </a:p>
        </p:txBody>
      </p:sp>
      <p:sp>
        <p:nvSpPr>
          <p:cNvPr id="4" name="Slide Number Placeholder 3"/>
          <p:cNvSpPr>
            <a:spLocks noGrp="1"/>
          </p:cNvSpPr>
          <p:nvPr>
            <p:ph type="sldNum" sz="quarter" idx="12"/>
          </p:nvPr>
        </p:nvSpPr>
        <p:spPr/>
        <p:txBody>
          <a:bodyPr/>
          <a:lstStyle/>
          <a:p>
            <a:pPr>
              <a:defRPr/>
            </a:pPr>
            <a:fld id="{B6F531EF-B6D1-40AA-B5A6-2F9B864A3EFC}" type="slidenum">
              <a:rPr lang="en-US"/>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52400" y="215900"/>
          <a:ext cx="7010400" cy="6642137"/>
        </p:xfrm>
        <a:graphic>
          <a:graphicData uri="http://schemas.openxmlformats.org/drawingml/2006/table">
            <a:tbl>
              <a:tblPr firstRow="1" bandRow="1">
                <a:tableStyleId>{F5AB1C69-6EDB-4FF4-983F-18BD219EF322}</a:tableStyleId>
              </a:tblPr>
              <a:tblGrid>
                <a:gridCol w="1649506"/>
                <a:gridCol w="1402080"/>
                <a:gridCol w="1402080"/>
                <a:gridCol w="1348044"/>
                <a:gridCol w="1208690"/>
              </a:tblGrid>
              <a:tr h="474943">
                <a:tc gridSpan="5">
                  <a:txBody>
                    <a:bodyPr/>
                    <a:lstStyle/>
                    <a:p>
                      <a:pPr algn="ctr"/>
                      <a:r>
                        <a:rPr lang="en-US" sz="2800" dirty="0" smtClean="0"/>
                        <a:t>Drivers of deforestation &amp; degradation</a:t>
                      </a:r>
                      <a:endParaRPr lang="en-US" sz="2800" dirty="0"/>
                    </a:p>
                  </a:txBody>
                  <a:tcPr/>
                </a:tc>
                <a:tc hMerge="1">
                  <a:txBody>
                    <a:bodyPr/>
                    <a:lstStyle/>
                    <a:p>
                      <a:endParaRPr lang="en-US" dirty="0"/>
                    </a:p>
                  </a:txBody>
                  <a:tcPr/>
                </a:tc>
                <a:tc hMerge="1">
                  <a:txBody>
                    <a:bodyPr/>
                    <a:lstStyle/>
                    <a:p>
                      <a:endParaRPr lang="nl-NL"/>
                    </a:p>
                  </a:txBody>
                  <a:tcPr/>
                </a:tc>
                <a:tc hMerge="1">
                  <a:txBody>
                    <a:bodyPr/>
                    <a:lstStyle/>
                    <a:p>
                      <a:endParaRPr lang="nl-NL"/>
                    </a:p>
                  </a:txBody>
                  <a:tcPr/>
                </a:tc>
                <a:tc hMerge="1">
                  <a:txBody>
                    <a:bodyPr/>
                    <a:lstStyle/>
                    <a:p>
                      <a:endParaRPr lang="nl-NL"/>
                    </a:p>
                  </a:txBody>
                  <a:tcPr/>
                </a:tc>
              </a:tr>
              <a:tr h="515657">
                <a:tc rowSpan="4">
                  <a:txBody>
                    <a:bodyPr/>
                    <a:lstStyle/>
                    <a:p>
                      <a:pPr algn="ctr"/>
                      <a:r>
                        <a:rPr lang="en-US" dirty="0" smtClean="0"/>
                        <a:t>Mining</a:t>
                      </a:r>
                    </a:p>
                    <a:p>
                      <a:pPr algn="ctr"/>
                      <a:endParaRPr lang="en-US" dirty="0"/>
                    </a:p>
                  </a:txBody>
                  <a:tcPr/>
                </a:tc>
                <a:tc>
                  <a:txBody>
                    <a:bodyPr/>
                    <a:lstStyle/>
                    <a:p>
                      <a:pPr>
                        <a:buFont typeface="Arial" pitchFamily="34" charset="0"/>
                        <a:buNone/>
                      </a:pPr>
                      <a:endParaRPr lang="en-US" u="none" dirty="0" smtClean="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buFont typeface="Arial" pitchFamily="34" charset="0"/>
                        <a:buNone/>
                      </a:pPr>
                      <a:r>
                        <a:rPr lang="en-US" u="none" dirty="0" smtClean="0"/>
                        <a:t>2005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buFont typeface="Arial" pitchFamily="34" charset="0"/>
                        <a:buNone/>
                      </a:pPr>
                      <a:r>
                        <a:rPr lang="en-US" u="none" dirty="0" smtClean="0"/>
                        <a:t>2006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buFont typeface="Arial" pitchFamily="34" charset="0"/>
                        <a:buNone/>
                      </a:pPr>
                      <a:r>
                        <a:rPr lang="en-US" u="none" dirty="0" smtClean="0"/>
                        <a:t>2007</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594360">
                <a:tc vMerge="1">
                  <a:txBody>
                    <a:bodyPr/>
                    <a:lstStyle/>
                    <a:p>
                      <a:endParaRPr lang="nl-NL"/>
                    </a:p>
                  </a:txBody>
                  <a:tcPr/>
                </a:tc>
                <a:tc>
                  <a:txBody>
                    <a:bodyPr/>
                    <a:lstStyle/>
                    <a:p>
                      <a:pPr algn="ctr">
                        <a:buFont typeface="Arial" pitchFamily="34" charset="0"/>
                        <a:buNone/>
                      </a:pPr>
                      <a:r>
                        <a:rPr lang="en-US" u="none" dirty="0" smtClean="0"/>
                        <a:t>Exploitation</a:t>
                      </a:r>
                    </a:p>
                    <a:p>
                      <a:pPr algn="ctr">
                        <a:buFont typeface="Arial" pitchFamily="34" charset="0"/>
                        <a:buNone/>
                      </a:pPr>
                      <a:r>
                        <a:rPr lang="en-US" u="none" dirty="0" smtClean="0"/>
                        <a:t>in ha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156,070.56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22,520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16,075.3</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8160">
                <a:tc vMerge="1">
                  <a:txBody>
                    <a:bodyPr/>
                    <a:lstStyle/>
                    <a:p>
                      <a:endParaRPr lang="nl-NL"/>
                    </a:p>
                  </a:txBody>
                  <a:tcPr/>
                </a:tc>
                <a:tc>
                  <a:txBody>
                    <a:bodyPr/>
                    <a:lstStyle/>
                    <a:p>
                      <a:pPr algn="ctr">
                        <a:buFont typeface="Arial" pitchFamily="34" charset="0"/>
                        <a:buNone/>
                      </a:pPr>
                      <a:r>
                        <a:rPr lang="en-US" u="none" dirty="0" smtClean="0"/>
                        <a:t>Exploration</a:t>
                      </a:r>
                    </a:p>
                    <a:p>
                      <a:pPr algn="ctr">
                        <a:buFont typeface="Arial" pitchFamily="34" charset="0"/>
                        <a:buNone/>
                      </a:pPr>
                      <a:r>
                        <a:rPr lang="en-US" u="none" dirty="0" smtClean="0"/>
                        <a:t>in ha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3,295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191,575.65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122,307</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9807">
                <a:tc vMerge="1">
                  <a:txBody>
                    <a:bodyPr/>
                    <a:lstStyle/>
                    <a:p>
                      <a:endParaRPr lang="nl-NL"/>
                    </a:p>
                  </a:txBody>
                  <a:tcPr/>
                </a:tc>
                <a:tc>
                  <a:txBody>
                    <a:bodyPr/>
                    <a:lstStyle/>
                    <a:p>
                      <a:pPr algn="ctr">
                        <a:buFont typeface="Arial" pitchFamily="34" charset="0"/>
                        <a:buNone/>
                      </a:pPr>
                      <a:r>
                        <a:rPr lang="en-US" u="none" dirty="0" smtClean="0"/>
                        <a:t>Small scale mining </a:t>
                      </a:r>
                    </a:p>
                    <a:p>
                      <a:pPr algn="ctr">
                        <a:buFont typeface="Arial" pitchFamily="34" charset="0"/>
                        <a:buNone/>
                      </a:pPr>
                      <a:r>
                        <a:rPr lang="en-US" u="none" dirty="0" smtClean="0"/>
                        <a:t>in ha</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buFont typeface="Arial" pitchFamily="34" charset="0"/>
                        <a:buNone/>
                      </a:pPr>
                      <a:r>
                        <a:rPr lang="en-US" u="none" dirty="0" smtClean="0"/>
                        <a:t>1,400</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4840">
                <a:tc>
                  <a:txBody>
                    <a:bodyPr/>
                    <a:lstStyle/>
                    <a:p>
                      <a:pPr algn="ctr"/>
                      <a:r>
                        <a:rPr lang="en-US" dirty="0" smtClean="0"/>
                        <a:t>Forestry</a:t>
                      </a:r>
                    </a:p>
                    <a:p>
                      <a:pPr algn="ctr"/>
                      <a:r>
                        <a:rPr lang="en-US" dirty="0" smtClean="0"/>
                        <a:t>(2008)</a:t>
                      </a:r>
                      <a:endParaRPr lang="en-US" dirty="0"/>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Timber</a:t>
                      </a:r>
                      <a:r>
                        <a:rPr lang="en-US" baseline="0" dirty="0" smtClean="0"/>
                        <a:t> c</a:t>
                      </a:r>
                      <a:r>
                        <a:rPr lang="en-US" dirty="0" smtClean="0"/>
                        <a:t>oncession area:  2,5</a:t>
                      </a:r>
                      <a:r>
                        <a:rPr lang="en-US" baseline="0" dirty="0" smtClean="0"/>
                        <a:t> million</a:t>
                      </a:r>
                      <a:r>
                        <a:rPr lang="en-US" dirty="0" smtClean="0"/>
                        <a:t> ha</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Round log Production: 160-200.000 m3/Year</a:t>
                      </a:r>
                    </a:p>
                  </a:txBody>
                  <a:tcPr>
                    <a:lnT w="12700" cap="flat" cmpd="sng" algn="ctr">
                      <a:solidFill>
                        <a:schemeClr val="tx1"/>
                      </a:solidFill>
                      <a:prstDash val="solid"/>
                      <a:round/>
                      <a:headEnd type="none" w="med" len="med"/>
                      <a:tailEnd type="none" w="med" len="med"/>
                    </a:lnT>
                  </a:tcPr>
                </a:tc>
                <a:tc hMerge="1">
                  <a:txBody>
                    <a:bodyPr/>
                    <a:lstStyle/>
                    <a:p>
                      <a:endParaRPr lang="nl-NL"/>
                    </a:p>
                  </a:txBody>
                  <a:tcPr/>
                </a:tc>
                <a:tc hMerge="1">
                  <a:txBody>
                    <a:bodyPr/>
                    <a:lstStyle/>
                    <a:p>
                      <a:endParaRPr lang="nl-NL"/>
                    </a:p>
                  </a:txBody>
                  <a:tcPr/>
                </a:tc>
                <a:tc hMerge="1">
                  <a:txBody>
                    <a:bodyPr/>
                    <a:lstStyle/>
                    <a:p>
                      <a:endParaRPr lang="nl-NL"/>
                    </a:p>
                  </a:txBody>
                  <a:tcPr/>
                </a:tc>
              </a:tr>
              <a:tr h="627343">
                <a:tc>
                  <a:txBody>
                    <a:bodyPr/>
                    <a:lstStyle/>
                    <a:p>
                      <a:pPr algn="ctr"/>
                      <a:r>
                        <a:rPr lang="en-US" dirty="0" smtClean="0">
                          <a:solidFill>
                            <a:schemeClr val="bg1"/>
                          </a:solidFill>
                        </a:rPr>
                        <a:t>Agriculture</a:t>
                      </a:r>
                    </a:p>
                    <a:p>
                      <a:pPr algn="ctr"/>
                      <a:r>
                        <a:rPr lang="en-US" dirty="0" smtClean="0">
                          <a:solidFill>
                            <a:schemeClr val="bg1"/>
                          </a:solidFill>
                        </a:rPr>
                        <a:t>(2004 – 2008)</a:t>
                      </a:r>
                      <a:endParaRPr lang="en-US" dirty="0">
                        <a:solidFill>
                          <a:schemeClr val="bg1"/>
                        </a:solidFill>
                      </a:endParaRPr>
                    </a:p>
                  </a:txBody>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Cultivated</a:t>
                      </a:r>
                      <a:r>
                        <a:rPr lang="en-US" baseline="0" dirty="0" smtClean="0">
                          <a:solidFill>
                            <a:schemeClr val="bg1"/>
                          </a:solidFill>
                        </a:rPr>
                        <a:t> area, grass land for cattle stocks and land use:  131,384.90 ha, shifting cultivation 240.000 ha</a:t>
                      </a:r>
                      <a:endParaRPr lang="en-US" dirty="0" smtClean="0">
                        <a:solidFill>
                          <a:schemeClr val="bg1"/>
                        </a:solidFill>
                      </a:endParaRPr>
                    </a:p>
                  </a:txBody>
                  <a:tcPr/>
                </a:tc>
                <a:tc hMerge="1">
                  <a:txBody>
                    <a:bodyPr/>
                    <a:lstStyle/>
                    <a:p>
                      <a:endParaRPr lang="nl-NL"/>
                    </a:p>
                  </a:txBody>
                  <a:tcPr/>
                </a:tc>
                <a:tc hMerge="1">
                  <a:txBody>
                    <a:bodyPr/>
                    <a:lstStyle/>
                    <a:p>
                      <a:endParaRPr lang="nl-NL"/>
                    </a:p>
                  </a:txBody>
                  <a:tcPr/>
                </a:tc>
                <a:tc hMerge="1">
                  <a:txBody>
                    <a:bodyPr/>
                    <a:lstStyle/>
                    <a:p>
                      <a:endParaRPr lang="nl-NL"/>
                    </a:p>
                  </a:txBody>
                  <a:tcPr/>
                </a:tc>
              </a:tr>
              <a:tr h="944880">
                <a:tc>
                  <a:txBody>
                    <a:bodyPr/>
                    <a:lstStyle/>
                    <a:p>
                      <a:pPr algn="ctr"/>
                      <a:r>
                        <a:rPr lang="en-US" dirty="0" smtClean="0"/>
                        <a:t>Infrastructural development</a:t>
                      </a:r>
                    </a:p>
                    <a:p>
                      <a:pPr algn="ctr"/>
                      <a:r>
                        <a:rPr lang="en-US" dirty="0" smtClean="0"/>
                        <a:t>(2006)</a:t>
                      </a:r>
                      <a:endParaRPr lang="en-US" dirty="0"/>
                    </a:p>
                  </a:txBody>
                  <a:tcPr/>
                </a:tc>
                <a:tc gridSpan="4">
                  <a:txBody>
                    <a:bodyPr/>
                    <a:lstStyle/>
                    <a:p>
                      <a:r>
                        <a:rPr lang="en-US" dirty="0" smtClean="0"/>
                        <a:t>City: 1,170</a:t>
                      </a:r>
                      <a:r>
                        <a:rPr lang="en-US" baseline="0" dirty="0" smtClean="0"/>
                        <a:t> km</a:t>
                      </a:r>
                    </a:p>
                    <a:p>
                      <a:r>
                        <a:rPr lang="en-US" baseline="0" dirty="0" smtClean="0"/>
                        <a:t>Other districts: 3,465 km</a:t>
                      </a:r>
                    </a:p>
                    <a:p>
                      <a:r>
                        <a:rPr lang="en-US" baseline="0" dirty="0" smtClean="0"/>
                        <a:t>Bridges: 172</a:t>
                      </a:r>
                      <a:endParaRPr lang="en-US" dirty="0"/>
                    </a:p>
                  </a:txBody>
                  <a:tcPr/>
                </a:tc>
                <a:tc hMerge="1">
                  <a:txBody>
                    <a:bodyPr/>
                    <a:lstStyle/>
                    <a:p>
                      <a:endParaRPr lang="nl-NL"/>
                    </a:p>
                  </a:txBody>
                  <a:tcPr/>
                </a:tc>
                <a:tc hMerge="1">
                  <a:txBody>
                    <a:bodyPr/>
                    <a:lstStyle/>
                    <a:p>
                      <a:endParaRPr lang="nl-NL"/>
                    </a:p>
                  </a:txBody>
                  <a:tcPr/>
                </a:tc>
                <a:tc hMerge="1">
                  <a:txBody>
                    <a:bodyPr/>
                    <a:lstStyle/>
                    <a:p>
                      <a:endParaRPr lang="nl-NL"/>
                    </a:p>
                  </a:txBody>
                  <a:tcPr/>
                </a:tc>
              </a:tr>
              <a:tr h="953504">
                <a:tc>
                  <a:txBody>
                    <a:bodyPr/>
                    <a:lstStyle/>
                    <a:p>
                      <a:pPr algn="ctr"/>
                      <a:r>
                        <a:rPr lang="en-US" dirty="0" smtClean="0"/>
                        <a:t>Energy production</a:t>
                      </a:r>
                    </a:p>
                    <a:p>
                      <a:pPr algn="ctr"/>
                      <a:r>
                        <a:rPr lang="en-US" dirty="0" smtClean="0"/>
                        <a:t>(2007)</a:t>
                      </a:r>
                      <a:endParaRPr lang="en-US" dirty="0"/>
                    </a:p>
                  </a:txBody>
                  <a:tcPr/>
                </a:tc>
                <a:tc gridSpan="4">
                  <a:txBody>
                    <a:bodyPr/>
                    <a:lstStyle/>
                    <a:p>
                      <a:r>
                        <a:rPr lang="en-US" dirty="0" smtClean="0">
                          <a:solidFill>
                            <a:schemeClr val="bg1"/>
                          </a:solidFill>
                        </a:rPr>
                        <a:t>NV</a:t>
                      </a:r>
                      <a:r>
                        <a:rPr lang="en-US" baseline="0" dirty="0" smtClean="0">
                          <a:solidFill>
                            <a:schemeClr val="bg1"/>
                          </a:solidFill>
                        </a:rPr>
                        <a:t> EBS: </a:t>
                      </a:r>
                      <a:r>
                        <a:rPr lang="en-US" dirty="0" smtClean="0">
                          <a:solidFill>
                            <a:schemeClr val="bg1"/>
                          </a:solidFill>
                        </a:rPr>
                        <a:t>912,908,912</a:t>
                      </a:r>
                      <a:r>
                        <a:rPr lang="en-US" baseline="0" dirty="0" smtClean="0">
                          <a:solidFill>
                            <a:schemeClr val="bg1"/>
                          </a:solidFill>
                        </a:rPr>
                        <a:t> kWh (hydro and diesel generation)</a:t>
                      </a:r>
                    </a:p>
                    <a:p>
                      <a:r>
                        <a:rPr lang="en-US" baseline="0" dirty="0" smtClean="0">
                          <a:solidFill>
                            <a:schemeClr val="bg1"/>
                          </a:solidFill>
                        </a:rPr>
                        <a:t>State Oil Company: 25 kWh</a:t>
                      </a:r>
                    </a:p>
                    <a:p>
                      <a:r>
                        <a:rPr lang="en-US" baseline="0" dirty="0" smtClean="0">
                          <a:solidFill>
                            <a:schemeClr val="bg1"/>
                          </a:solidFill>
                        </a:rPr>
                        <a:t>Hydro-lake: 150.000 ha ( production of hydropower)</a:t>
                      </a:r>
                      <a:endParaRPr lang="en-US" dirty="0">
                        <a:solidFill>
                          <a:schemeClr val="bg1"/>
                        </a:solidFill>
                      </a:endParaRPr>
                    </a:p>
                  </a:txBody>
                  <a:tcPr/>
                </a:tc>
                <a:tc hMerge="1">
                  <a:txBody>
                    <a:bodyPr/>
                    <a:lstStyle/>
                    <a:p>
                      <a:endParaRPr lang="nl-NL"/>
                    </a:p>
                  </a:txBody>
                  <a:tcPr/>
                </a:tc>
                <a:tc hMerge="1">
                  <a:txBody>
                    <a:bodyPr/>
                    <a:lstStyle/>
                    <a:p>
                      <a:endParaRPr lang="nl-NL"/>
                    </a:p>
                  </a:txBody>
                  <a:tcPr/>
                </a:tc>
                <a:tc hMerge="1">
                  <a:txBody>
                    <a:bodyPr/>
                    <a:lstStyle/>
                    <a:p>
                      <a:endParaRPr lang="nl-NL"/>
                    </a:p>
                  </a:txBody>
                  <a:tcPr/>
                </a:tc>
              </a:tr>
            </a:tbl>
          </a:graphicData>
        </a:graphic>
      </p:graphicFrame>
      <p:pic>
        <p:nvPicPr>
          <p:cNvPr id="8238" name="Picture 46" descr="103114"/>
          <p:cNvPicPr>
            <a:picLocks noChangeAspect="1" noChangeArrowheads="1"/>
          </p:cNvPicPr>
          <p:nvPr/>
        </p:nvPicPr>
        <p:blipFill>
          <a:blip r:embed="rId3">
            <a:lum contrast="-8000"/>
          </a:blip>
          <a:srcRect/>
          <a:stretch>
            <a:fillRect/>
          </a:stretch>
        </p:blipFill>
        <p:spPr bwMode="auto">
          <a:xfrm>
            <a:off x="7086600" y="1676400"/>
            <a:ext cx="1828800" cy="1371600"/>
          </a:xfrm>
          <a:prstGeom prst="rect">
            <a:avLst/>
          </a:prstGeom>
          <a:noFill/>
          <a:ln w="9525">
            <a:noFill/>
            <a:miter lim="800000"/>
            <a:headEnd/>
            <a:tailEnd/>
          </a:ln>
        </p:spPr>
      </p:pic>
      <p:pic>
        <p:nvPicPr>
          <p:cNvPr id="8239" name="Picture 45" descr="ScreenHunter_004"/>
          <p:cNvPicPr>
            <a:picLocks noChangeAspect="1" noChangeArrowheads="1"/>
          </p:cNvPicPr>
          <p:nvPr/>
        </p:nvPicPr>
        <p:blipFill>
          <a:blip r:embed="rId4"/>
          <a:srcRect/>
          <a:stretch>
            <a:fillRect/>
          </a:stretch>
        </p:blipFill>
        <p:spPr bwMode="auto">
          <a:xfrm>
            <a:off x="7086600" y="4419600"/>
            <a:ext cx="1828800" cy="1524000"/>
          </a:xfrm>
          <a:prstGeom prst="rect">
            <a:avLst/>
          </a:prstGeom>
          <a:noFill/>
          <a:ln w="9525">
            <a:noFill/>
            <a:miter lim="800000"/>
            <a:headEnd/>
            <a:tailEnd/>
          </a:ln>
        </p:spPr>
      </p:pic>
      <p:pic>
        <p:nvPicPr>
          <p:cNvPr id="8240" name="Picture 2" descr="H:\New my DOCUMENTS\My Pictures\IAMgold\HPIM6174.JPG"/>
          <p:cNvPicPr>
            <a:picLocks noChangeAspect="1" noChangeArrowheads="1"/>
          </p:cNvPicPr>
          <p:nvPr/>
        </p:nvPicPr>
        <p:blipFill>
          <a:blip r:embed="rId5"/>
          <a:srcRect/>
          <a:stretch>
            <a:fillRect/>
          </a:stretch>
        </p:blipFill>
        <p:spPr bwMode="auto">
          <a:xfrm>
            <a:off x="7086600" y="304800"/>
            <a:ext cx="1828800" cy="1371600"/>
          </a:xfrm>
          <a:prstGeom prst="rect">
            <a:avLst/>
          </a:prstGeom>
          <a:noFill/>
          <a:ln w="9525">
            <a:noFill/>
            <a:miter lim="800000"/>
            <a:headEnd/>
            <a:tailEnd/>
          </a:ln>
        </p:spPr>
      </p:pic>
      <p:pic>
        <p:nvPicPr>
          <p:cNvPr id="8241" name="Picture 3" descr="H:\New my DOCUMENTS\My Pictures\Copy Commewijne 1 mei 08\HPIM5806.JPG"/>
          <p:cNvPicPr>
            <a:picLocks noChangeAspect="1" noChangeArrowheads="1"/>
          </p:cNvPicPr>
          <p:nvPr/>
        </p:nvPicPr>
        <p:blipFill>
          <a:blip r:embed="rId6"/>
          <a:srcRect/>
          <a:stretch>
            <a:fillRect/>
          </a:stretch>
        </p:blipFill>
        <p:spPr bwMode="auto">
          <a:xfrm>
            <a:off x="7086600" y="2895600"/>
            <a:ext cx="1828800" cy="1524000"/>
          </a:xfrm>
          <a:prstGeom prst="rect">
            <a:avLst/>
          </a:prstGeom>
          <a:noFill/>
          <a:ln w="9525">
            <a:noFill/>
            <a:miter lim="800000"/>
            <a:headEnd/>
            <a:tailEnd/>
          </a:ln>
        </p:spPr>
      </p:pic>
      <p:sp>
        <p:nvSpPr>
          <p:cNvPr id="8242" name="TextBox 6"/>
          <p:cNvSpPr txBox="1">
            <a:spLocks noChangeArrowheads="1"/>
          </p:cNvSpPr>
          <p:nvPr/>
        </p:nvSpPr>
        <p:spPr bwMode="auto">
          <a:xfrm>
            <a:off x="7253288" y="6019800"/>
            <a:ext cx="1890712" cy="523875"/>
          </a:xfrm>
          <a:prstGeom prst="rect">
            <a:avLst/>
          </a:prstGeom>
          <a:noFill/>
          <a:ln w="9525">
            <a:noFill/>
            <a:miter lim="800000"/>
            <a:headEnd/>
            <a:tailEnd/>
          </a:ln>
        </p:spPr>
        <p:txBody>
          <a:bodyPr>
            <a:spAutoFit/>
          </a:bodyPr>
          <a:lstStyle/>
          <a:p>
            <a:r>
              <a:rPr lang="en-US" sz="1400" i="1">
                <a:latin typeface="Calibri" pitchFamily="34" charset="0"/>
              </a:rPr>
              <a:t>Source: General Bureau of  Statistics, 2008</a:t>
            </a:r>
            <a:endParaRPr lang="nl-NL" sz="1400" i="1">
              <a:latin typeface="Calibri" pitchFamily="34" charset="0"/>
            </a:endParaRPr>
          </a:p>
        </p:txBody>
      </p:sp>
      <p:sp>
        <p:nvSpPr>
          <p:cNvPr id="10" name="Slide Number Placeholder 9"/>
          <p:cNvSpPr>
            <a:spLocks noGrp="1"/>
          </p:cNvSpPr>
          <p:nvPr>
            <p:ph type="sldNum" sz="quarter" idx="12"/>
          </p:nvPr>
        </p:nvSpPr>
        <p:spPr/>
        <p:txBody>
          <a:bodyPr/>
          <a:lstStyle/>
          <a:p>
            <a:pPr>
              <a:defRPr/>
            </a:pPr>
            <a:fld id="{34F631F6-684A-4F00-A1FE-B4428CA0402C}" type="slidenum">
              <a:rPr lang="en-US"/>
              <a:pPr>
                <a:defRPr/>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411163"/>
          </a:xfrm>
        </p:spPr>
        <p:txBody>
          <a:bodyPr rtlCol="0">
            <a:normAutofit fontScale="90000"/>
          </a:bodyPr>
          <a:lstStyle/>
          <a:p>
            <a:pPr eaLnBrk="1" fontAlgn="auto" hangingPunct="1">
              <a:spcAft>
                <a:spcPts val="0"/>
              </a:spcAft>
              <a:defRPr/>
            </a:pPr>
            <a:r>
              <a:rPr lang="en-US" dirty="0" smtClean="0">
                <a:solidFill>
                  <a:schemeClr val="accent6">
                    <a:lumMod val="75000"/>
                  </a:schemeClr>
                </a:solidFill>
              </a:rPr>
              <a:t>Readiness Preparation Proposal (RPP)</a:t>
            </a:r>
            <a:endParaRPr lang="nl-NL" dirty="0">
              <a:solidFill>
                <a:schemeClr val="accent6">
                  <a:lumMod val="75000"/>
                </a:schemeClr>
              </a:solidFill>
            </a:endParaRPr>
          </a:p>
        </p:txBody>
      </p:sp>
      <p:sp>
        <p:nvSpPr>
          <p:cNvPr id="3" name="Content Placeholder 2"/>
          <p:cNvSpPr>
            <a:spLocks noGrp="1"/>
          </p:cNvSpPr>
          <p:nvPr>
            <p:ph idx="1"/>
          </p:nvPr>
        </p:nvSpPr>
        <p:spPr>
          <a:xfrm>
            <a:off x="381000" y="1066800"/>
            <a:ext cx="8382000" cy="5410200"/>
          </a:xfrm>
        </p:spPr>
        <p:txBody>
          <a:bodyPr rtlCol="0">
            <a:normAutofit fontScale="55000" lnSpcReduction="20000"/>
          </a:bodyPr>
          <a:lstStyle/>
          <a:p>
            <a:pPr eaLnBrk="1" fontAlgn="auto" hangingPunct="1">
              <a:spcAft>
                <a:spcPts val="0"/>
              </a:spcAft>
              <a:buFont typeface="Arial" pitchFamily="34" charset="0"/>
              <a:buNone/>
              <a:defRPr/>
            </a:pPr>
            <a:r>
              <a:rPr lang="en-US" sz="3800" b="1" dirty="0" smtClean="0"/>
              <a:t>Objective</a:t>
            </a:r>
            <a:r>
              <a:rPr lang="en-US" sz="3800" dirty="0" smtClean="0"/>
              <a:t>: </a:t>
            </a:r>
          </a:p>
          <a:p>
            <a:pPr eaLnBrk="1" fontAlgn="auto" hangingPunct="1">
              <a:spcAft>
                <a:spcPts val="0"/>
              </a:spcAft>
              <a:defRPr/>
            </a:pPr>
            <a:r>
              <a:rPr lang="en-US" sz="3800" dirty="0" smtClean="0"/>
              <a:t>To come to an efficient and effective mechanism  for the development and implementation of REDD+ readiness strategies into the overall national development through strengthening of capacity and capabilities of all relevant (governmental) institutions and stakeholders as well as to increase national (economic) development along with sustainable forest management and appropriate monitoring and enforcement.	</a:t>
            </a:r>
          </a:p>
          <a:p>
            <a:pPr eaLnBrk="1" fontAlgn="auto" hangingPunct="1">
              <a:spcAft>
                <a:spcPts val="0"/>
              </a:spcAft>
              <a:buFont typeface="Arial" pitchFamily="34" charset="0"/>
              <a:buNone/>
              <a:defRPr/>
            </a:pPr>
            <a:endParaRPr lang="en-US" sz="3800" dirty="0" smtClean="0"/>
          </a:p>
          <a:p>
            <a:pPr eaLnBrk="1" fontAlgn="auto" hangingPunct="1">
              <a:spcAft>
                <a:spcPts val="0"/>
              </a:spcAft>
              <a:buFont typeface="Arial" pitchFamily="34" charset="0"/>
              <a:buNone/>
              <a:defRPr/>
            </a:pPr>
            <a:r>
              <a:rPr lang="en-US" sz="3800" b="1" dirty="0" smtClean="0"/>
              <a:t>Basis: </a:t>
            </a:r>
          </a:p>
          <a:p>
            <a:pPr eaLnBrk="1" fontAlgn="auto" hangingPunct="1">
              <a:spcAft>
                <a:spcPts val="0"/>
              </a:spcAft>
              <a:defRPr/>
            </a:pPr>
            <a:r>
              <a:rPr lang="en-US" sz="3800" dirty="0" smtClean="0"/>
              <a:t>The Multi- Annual Development Plan </a:t>
            </a:r>
          </a:p>
          <a:p>
            <a:pPr eaLnBrk="1" fontAlgn="auto" hangingPunct="1">
              <a:spcAft>
                <a:spcPts val="0"/>
              </a:spcAft>
              <a:defRPr/>
            </a:pPr>
            <a:r>
              <a:rPr lang="en-US" sz="3800" dirty="0" smtClean="0"/>
              <a:t>The National Forest Policy </a:t>
            </a:r>
          </a:p>
          <a:p>
            <a:pPr eaLnBrk="1" fontAlgn="auto" hangingPunct="1">
              <a:spcAft>
                <a:spcPts val="0"/>
              </a:spcAft>
              <a:defRPr/>
            </a:pPr>
            <a:r>
              <a:rPr lang="en-US" sz="3800" dirty="0" smtClean="0"/>
              <a:t>The National Environmental Policy,</a:t>
            </a:r>
          </a:p>
          <a:p>
            <a:pPr eaLnBrk="1" fontAlgn="auto" hangingPunct="1">
              <a:spcAft>
                <a:spcPts val="0"/>
              </a:spcAft>
              <a:defRPr/>
            </a:pPr>
            <a:r>
              <a:rPr lang="en-US" sz="3800" dirty="0" smtClean="0"/>
              <a:t>Continuous awareness raising and shared learning,</a:t>
            </a:r>
          </a:p>
          <a:p>
            <a:pPr eaLnBrk="1" fontAlgn="auto" hangingPunct="1">
              <a:spcAft>
                <a:spcPts val="0"/>
              </a:spcAft>
              <a:defRPr/>
            </a:pPr>
            <a:r>
              <a:rPr lang="en-US" sz="3800" dirty="0" smtClean="0"/>
              <a:t>Continuous stakeholders meetings considering the governmental and traditional structure</a:t>
            </a:r>
          </a:p>
          <a:p>
            <a:pPr eaLnBrk="1" fontAlgn="auto" hangingPunct="1">
              <a:spcAft>
                <a:spcPts val="0"/>
              </a:spcAft>
              <a:defRPr/>
            </a:pPr>
            <a:r>
              <a:rPr lang="en-US" sz="3800" dirty="0" smtClean="0"/>
              <a:t>Outcomes of international negotiations regarding REDD (COP and relevant bodies)</a:t>
            </a:r>
          </a:p>
          <a:p>
            <a:pPr eaLnBrk="1" fontAlgn="auto" hangingPunct="1">
              <a:spcAft>
                <a:spcPts val="0"/>
              </a:spcAft>
              <a:defRPr/>
            </a:pPr>
            <a:endParaRPr lang="en-US" sz="3800" b="1" dirty="0" smtClean="0"/>
          </a:p>
          <a:p>
            <a:pPr lvl="1" eaLnBrk="1" fontAlgn="auto" hangingPunct="1">
              <a:spcAft>
                <a:spcPts val="0"/>
              </a:spcAft>
              <a:defRPr/>
            </a:pPr>
            <a:endParaRPr lang="nl-NL" dirty="0"/>
          </a:p>
        </p:txBody>
      </p:sp>
      <p:sp>
        <p:nvSpPr>
          <p:cNvPr id="4" name="Slide Number Placeholder 3"/>
          <p:cNvSpPr>
            <a:spLocks noGrp="1"/>
          </p:cNvSpPr>
          <p:nvPr>
            <p:ph type="sldNum" sz="quarter" idx="12"/>
          </p:nvPr>
        </p:nvSpPr>
        <p:spPr/>
        <p:txBody>
          <a:bodyPr/>
          <a:lstStyle/>
          <a:p>
            <a:pPr>
              <a:defRPr/>
            </a:pPr>
            <a:fld id="{AF852BBC-D35E-4738-B032-41513B1CE03A}" type="slidenum">
              <a:rPr lang="en-US"/>
              <a:pPr>
                <a:defRPr/>
              </a:pPr>
              <a:t>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rot="-5400000">
            <a:off x="2962275" y="-1514475"/>
            <a:ext cx="3295650" cy="8305800"/>
          </a:xfrm>
          <a:prstGeom prst="rtTriangle">
            <a:avLst/>
          </a:prstGeom>
          <a:solidFill>
            <a:srgbClr val="000000"/>
          </a:solidFill>
          <a:ln w="9525" algn="ctr">
            <a:noFill/>
            <a:miter lim="800000"/>
            <a:headEnd/>
            <a:tailEnd/>
          </a:ln>
        </p:spPr>
        <p:txBody>
          <a:bodyPr vert="eaVert" wrap="none" anchor="ctr"/>
          <a:lstStyle/>
          <a:p>
            <a:pPr algn="ctr"/>
            <a:endParaRPr lang="nl-NL" sz="1400">
              <a:latin typeface="Calibri" pitchFamily="34" charset="0"/>
              <a:ea typeface="宋体" pitchFamily="2" charset="-122"/>
            </a:endParaRPr>
          </a:p>
        </p:txBody>
      </p:sp>
      <p:sp>
        <p:nvSpPr>
          <p:cNvPr id="246786" name="Rectangle 3"/>
          <p:cNvSpPr>
            <a:spLocks noGrp="1" noChangeArrowheads="1"/>
          </p:cNvSpPr>
          <p:nvPr>
            <p:ph type="title"/>
          </p:nvPr>
        </p:nvSpPr>
        <p:spPr>
          <a:xfrm>
            <a:off x="228600" y="533400"/>
            <a:ext cx="8326438" cy="609600"/>
          </a:xfrm>
        </p:spPr>
        <p:txBody>
          <a:bodyPr rtlCol="0">
            <a:normAutofit fontScale="90000"/>
          </a:bodyPr>
          <a:lstStyle/>
          <a:p>
            <a:pPr eaLnBrk="1" fontAlgn="auto" hangingPunct="1">
              <a:spcAft>
                <a:spcPts val="0"/>
              </a:spcAft>
              <a:defRPr/>
            </a:pPr>
            <a:r>
              <a:rPr lang="en-US" dirty="0" smtClean="0">
                <a:solidFill>
                  <a:schemeClr val="accent6">
                    <a:lumMod val="75000"/>
                  </a:schemeClr>
                </a:solidFill>
              </a:rPr>
              <a:t>Process to the development of the RPP</a:t>
            </a:r>
            <a:r>
              <a:rPr lang="en-US" sz="3300" dirty="0" smtClean="0"/>
              <a:t/>
            </a:r>
            <a:br>
              <a:rPr lang="en-US" sz="3300" dirty="0" smtClean="0"/>
            </a:br>
            <a:endParaRPr lang="en-US" sz="3300" dirty="0" smtClean="0"/>
          </a:p>
        </p:txBody>
      </p:sp>
      <p:sp>
        <p:nvSpPr>
          <p:cNvPr id="10244" name="Text Box 4"/>
          <p:cNvSpPr txBox="1">
            <a:spLocks noChangeArrowheads="1"/>
          </p:cNvSpPr>
          <p:nvPr/>
        </p:nvSpPr>
        <p:spPr bwMode="auto">
          <a:xfrm>
            <a:off x="1828800" y="3810000"/>
            <a:ext cx="1169988" cy="457200"/>
          </a:xfrm>
          <a:prstGeom prst="rect">
            <a:avLst/>
          </a:prstGeom>
          <a:solidFill>
            <a:srgbClr val="99CC00">
              <a:alpha val="85881"/>
            </a:srgbClr>
          </a:solidFill>
          <a:ln w="9525" algn="ctr">
            <a:noFill/>
            <a:miter lim="800000"/>
            <a:headEnd/>
            <a:tailEnd/>
          </a:ln>
        </p:spPr>
        <p:txBody>
          <a:bodyPr>
            <a:spAutoFit/>
          </a:bodyPr>
          <a:lstStyle/>
          <a:p>
            <a:pPr algn="ctr">
              <a:spcBef>
                <a:spcPct val="50000"/>
              </a:spcBef>
            </a:pPr>
            <a:r>
              <a:rPr lang="en-US" sz="2400">
                <a:solidFill>
                  <a:schemeClr val="bg1"/>
                </a:solidFill>
                <a:latin typeface="Calibri" pitchFamily="34" charset="0"/>
                <a:ea typeface="宋体" pitchFamily="2" charset="-122"/>
              </a:rPr>
              <a:t>R PIN </a:t>
            </a:r>
          </a:p>
        </p:txBody>
      </p:sp>
      <p:sp>
        <p:nvSpPr>
          <p:cNvPr id="10245" name="Text Box 5"/>
          <p:cNvSpPr txBox="1">
            <a:spLocks noChangeArrowheads="1"/>
          </p:cNvSpPr>
          <p:nvPr/>
        </p:nvSpPr>
        <p:spPr bwMode="auto">
          <a:xfrm>
            <a:off x="3200400" y="3200400"/>
            <a:ext cx="1665288" cy="1062038"/>
          </a:xfrm>
          <a:prstGeom prst="rect">
            <a:avLst/>
          </a:prstGeom>
          <a:solidFill>
            <a:srgbClr val="99CC00">
              <a:alpha val="85881"/>
            </a:srgbClr>
          </a:solidFill>
          <a:ln w="9525" algn="ctr">
            <a:noFill/>
            <a:miter lim="800000"/>
            <a:headEnd/>
            <a:tailEnd/>
          </a:ln>
        </p:spPr>
        <p:txBody>
          <a:bodyPr>
            <a:spAutoFit/>
          </a:bodyPr>
          <a:lstStyle/>
          <a:p>
            <a:pPr algn="ctr">
              <a:spcBef>
                <a:spcPct val="50000"/>
              </a:spcBef>
            </a:pPr>
            <a:r>
              <a:rPr lang="en-US">
                <a:solidFill>
                  <a:schemeClr val="bg1"/>
                </a:solidFill>
                <a:latin typeface="Calibri" pitchFamily="34" charset="0"/>
                <a:ea typeface="宋体" pitchFamily="2" charset="-122"/>
              </a:rPr>
              <a:t>REDD and HFLD Awareness</a:t>
            </a:r>
          </a:p>
          <a:p>
            <a:pPr algn="ctr">
              <a:spcBef>
                <a:spcPct val="50000"/>
              </a:spcBef>
            </a:pPr>
            <a:r>
              <a:rPr lang="en-US">
                <a:solidFill>
                  <a:schemeClr val="bg1"/>
                </a:solidFill>
                <a:latin typeface="Calibri" pitchFamily="34" charset="0"/>
                <a:ea typeface="宋体" pitchFamily="2" charset="-122"/>
              </a:rPr>
              <a:t>&amp;Training</a:t>
            </a:r>
          </a:p>
        </p:txBody>
      </p:sp>
      <p:sp>
        <p:nvSpPr>
          <p:cNvPr id="10246" name="Text Box 6"/>
          <p:cNvSpPr txBox="1">
            <a:spLocks noChangeArrowheads="1"/>
          </p:cNvSpPr>
          <p:nvPr/>
        </p:nvSpPr>
        <p:spPr bwMode="auto">
          <a:xfrm>
            <a:off x="5029200" y="2438400"/>
            <a:ext cx="1828800" cy="1816100"/>
          </a:xfrm>
          <a:prstGeom prst="rect">
            <a:avLst/>
          </a:prstGeom>
          <a:solidFill>
            <a:srgbClr val="99CC00">
              <a:alpha val="85881"/>
            </a:srgbClr>
          </a:solidFill>
          <a:ln w="9525" algn="ctr">
            <a:noFill/>
            <a:miter lim="800000"/>
            <a:headEnd/>
            <a:tailEnd/>
          </a:ln>
        </p:spPr>
        <p:txBody>
          <a:bodyPr>
            <a:spAutoFit/>
          </a:bodyPr>
          <a:lstStyle/>
          <a:p>
            <a:pPr algn="ctr">
              <a:spcBef>
                <a:spcPct val="50000"/>
              </a:spcBef>
            </a:pPr>
            <a:r>
              <a:rPr lang="en-US" sz="2000">
                <a:solidFill>
                  <a:schemeClr val="bg1"/>
                </a:solidFill>
                <a:latin typeface="Calibri" pitchFamily="34" charset="0"/>
                <a:ea typeface="宋体" pitchFamily="2" charset="-122"/>
              </a:rPr>
              <a:t>Development of the RPP</a:t>
            </a:r>
          </a:p>
          <a:p>
            <a:pPr algn="ctr">
              <a:spcBef>
                <a:spcPct val="50000"/>
              </a:spcBef>
            </a:pPr>
            <a:endParaRPr lang="en-US" sz="1600">
              <a:solidFill>
                <a:schemeClr val="bg1"/>
              </a:solidFill>
              <a:latin typeface="Calibri" pitchFamily="34" charset="0"/>
              <a:ea typeface="宋体" pitchFamily="2" charset="-122"/>
            </a:endParaRPr>
          </a:p>
          <a:p>
            <a:pPr algn="ctr">
              <a:spcBef>
                <a:spcPct val="50000"/>
              </a:spcBef>
            </a:pPr>
            <a:endParaRPr lang="en-US" sz="1600">
              <a:solidFill>
                <a:schemeClr val="bg1"/>
              </a:solidFill>
              <a:latin typeface="Calibri" pitchFamily="34" charset="0"/>
              <a:ea typeface="宋体" pitchFamily="2" charset="-122"/>
            </a:endParaRPr>
          </a:p>
          <a:p>
            <a:pPr algn="ctr">
              <a:spcBef>
                <a:spcPct val="50000"/>
              </a:spcBef>
            </a:pPr>
            <a:endParaRPr lang="en-US" sz="1600">
              <a:solidFill>
                <a:schemeClr val="bg1"/>
              </a:solidFill>
              <a:latin typeface="Calibri" pitchFamily="34" charset="0"/>
              <a:ea typeface="宋体" pitchFamily="2" charset="-122"/>
            </a:endParaRPr>
          </a:p>
        </p:txBody>
      </p:sp>
      <p:sp>
        <p:nvSpPr>
          <p:cNvPr id="10247" name="Line 7"/>
          <p:cNvSpPr>
            <a:spLocks noChangeShapeType="1"/>
          </p:cNvSpPr>
          <p:nvPr/>
        </p:nvSpPr>
        <p:spPr bwMode="auto">
          <a:xfrm>
            <a:off x="685800" y="4495800"/>
            <a:ext cx="7772400" cy="46038"/>
          </a:xfrm>
          <a:prstGeom prst="line">
            <a:avLst/>
          </a:prstGeom>
          <a:noFill/>
          <a:ln w="44450" cap="rnd">
            <a:solidFill>
              <a:schemeClr val="tx1"/>
            </a:solidFill>
            <a:prstDash val="sysDot"/>
            <a:round/>
            <a:headEnd/>
            <a:tailEnd type="stealth" w="med" len="med"/>
          </a:ln>
        </p:spPr>
        <p:txBody>
          <a:bodyPr wrap="none" anchor="ctr"/>
          <a:lstStyle/>
          <a:p>
            <a:endParaRPr lang="nl-NL"/>
          </a:p>
        </p:txBody>
      </p:sp>
      <p:sp>
        <p:nvSpPr>
          <p:cNvPr id="10248" name="Text Box 10"/>
          <p:cNvSpPr txBox="1">
            <a:spLocks noChangeArrowheads="1"/>
          </p:cNvSpPr>
          <p:nvPr/>
        </p:nvSpPr>
        <p:spPr bwMode="auto">
          <a:xfrm>
            <a:off x="4800600" y="4572000"/>
            <a:ext cx="2362200" cy="1077913"/>
          </a:xfrm>
          <a:prstGeom prst="rect">
            <a:avLst/>
          </a:prstGeom>
          <a:noFill/>
          <a:ln w="9525" algn="ctr">
            <a:noFill/>
            <a:miter lim="800000"/>
            <a:headEnd/>
            <a:tailEnd/>
          </a:ln>
        </p:spPr>
        <p:txBody>
          <a:bodyPr>
            <a:spAutoFit/>
          </a:bodyPr>
          <a:lstStyle/>
          <a:p>
            <a:pPr algn="ctr"/>
            <a:r>
              <a:rPr lang="en-US" sz="1600" b="1">
                <a:latin typeface="Calibri" pitchFamily="34" charset="0"/>
                <a:ea typeface="宋体" pitchFamily="2" charset="-122"/>
              </a:rPr>
              <a:t>Stakeholders meetings, desk research</a:t>
            </a:r>
          </a:p>
          <a:p>
            <a:pPr algn="ctr"/>
            <a:r>
              <a:rPr lang="en-US" sz="1600" b="1">
                <a:latin typeface="Calibri" pitchFamily="34" charset="0"/>
                <a:ea typeface="宋体" pitchFamily="2" charset="-122"/>
              </a:rPr>
              <a:t>National REDD plus Committee</a:t>
            </a:r>
          </a:p>
        </p:txBody>
      </p:sp>
      <p:sp>
        <p:nvSpPr>
          <p:cNvPr id="10249" name="Text Box 11"/>
          <p:cNvSpPr txBox="1">
            <a:spLocks noChangeArrowheads="1"/>
          </p:cNvSpPr>
          <p:nvPr/>
        </p:nvSpPr>
        <p:spPr bwMode="auto">
          <a:xfrm>
            <a:off x="1600200" y="4572000"/>
            <a:ext cx="1676400" cy="830263"/>
          </a:xfrm>
          <a:prstGeom prst="rect">
            <a:avLst/>
          </a:prstGeom>
          <a:noFill/>
          <a:ln w="9525" algn="ctr">
            <a:noFill/>
            <a:miter lim="800000"/>
            <a:headEnd/>
            <a:tailEnd/>
          </a:ln>
        </p:spPr>
        <p:txBody>
          <a:bodyPr>
            <a:spAutoFit/>
          </a:bodyPr>
          <a:lstStyle/>
          <a:p>
            <a:pPr algn="ctr"/>
            <a:r>
              <a:rPr lang="en-US" sz="1600" b="1">
                <a:latin typeface="Calibri" pitchFamily="34" charset="0"/>
                <a:ea typeface="宋体" pitchFamily="2" charset="-122"/>
              </a:rPr>
              <a:t>Accepted in March 2009</a:t>
            </a:r>
          </a:p>
          <a:p>
            <a:pPr algn="ctr"/>
            <a:endParaRPr lang="en-US" sz="1600" b="1">
              <a:solidFill>
                <a:srgbClr val="336600"/>
              </a:solidFill>
              <a:latin typeface="Calibri" pitchFamily="34" charset="0"/>
              <a:ea typeface="宋体" pitchFamily="2" charset="-122"/>
            </a:endParaRPr>
          </a:p>
        </p:txBody>
      </p:sp>
      <p:sp>
        <p:nvSpPr>
          <p:cNvPr id="10250" name="Text Box 12"/>
          <p:cNvSpPr txBox="1">
            <a:spLocks noChangeArrowheads="1"/>
          </p:cNvSpPr>
          <p:nvPr/>
        </p:nvSpPr>
        <p:spPr bwMode="auto">
          <a:xfrm rot="-1159649">
            <a:off x="3581400" y="1974850"/>
            <a:ext cx="2336800" cy="400050"/>
          </a:xfrm>
          <a:prstGeom prst="rect">
            <a:avLst/>
          </a:prstGeom>
          <a:noFill/>
          <a:ln w="9525" algn="ctr">
            <a:noFill/>
            <a:miter lim="800000"/>
            <a:headEnd/>
            <a:tailEnd/>
          </a:ln>
        </p:spPr>
        <p:txBody>
          <a:bodyPr>
            <a:spAutoFit/>
          </a:bodyPr>
          <a:lstStyle/>
          <a:p>
            <a:pPr algn="ctr"/>
            <a:r>
              <a:rPr lang="en-US" sz="2000" b="1">
                <a:latin typeface="Calibri" pitchFamily="34" charset="0"/>
                <a:ea typeface="宋体" pitchFamily="2" charset="-122"/>
              </a:rPr>
              <a:t>In-Country Capacity</a:t>
            </a:r>
          </a:p>
        </p:txBody>
      </p:sp>
      <p:sp>
        <p:nvSpPr>
          <p:cNvPr id="10251" name="Text Box 15"/>
          <p:cNvSpPr txBox="1">
            <a:spLocks noChangeArrowheads="1"/>
          </p:cNvSpPr>
          <p:nvPr/>
        </p:nvSpPr>
        <p:spPr bwMode="auto">
          <a:xfrm>
            <a:off x="7239000" y="4572000"/>
            <a:ext cx="1366838" cy="830263"/>
          </a:xfrm>
          <a:prstGeom prst="rect">
            <a:avLst/>
          </a:prstGeom>
          <a:noFill/>
          <a:ln w="9525" algn="ctr">
            <a:noFill/>
            <a:miter lim="800000"/>
            <a:headEnd/>
            <a:tailEnd/>
          </a:ln>
        </p:spPr>
        <p:txBody>
          <a:bodyPr wrap="none">
            <a:spAutoFit/>
          </a:bodyPr>
          <a:lstStyle/>
          <a:p>
            <a:pPr algn="ctr"/>
            <a:r>
              <a:rPr lang="en-US" sz="1600" b="1">
                <a:latin typeface="Calibri" pitchFamily="34" charset="0"/>
                <a:ea typeface="宋体" pitchFamily="2" charset="-122"/>
              </a:rPr>
              <a:t>RPP follow up</a:t>
            </a:r>
          </a:p>
          <a:p>
            <a:pPr algn="ctr"/>
            <a:r>
              <a:rPr lang="en-US" sz="1600" b="1">
                <a:latin typeface="Calibri" pitchFamily="34" charset="0"/>
                <a:ea typeface="宋体" pitchFamily="2" charset="-122"/>
              </a:rPr>
              <a:t>Stakeholders </a:t>
            </a:r>
          </a:p>
          <a:p>
            <a:pPr algn="ctr"/>
            <a:r>
              <a:rPr lang="en-US" sz="1600" b="1">
                <a:latin typeface="Calibri" pitchFamily="34" charset="0"/>
                <a:ea typeface="宋体" pitchFamily="2" charset="-122"/>
              </a:rPr>
              <a:t>meeting</a:t>
            </a:r>
          </a:p>
        </p:txBody>
      </p:sp>
      <p:sp>
        <p:nvSpPr>
          <p:cNvPr id="10252" name="Line 18"/>
          <p:cNvSpPr>
            <a:spLocks noChangeShapeType="1"/>
          </p:cNvSpPr>
          <p:nvPr/>
        </p:nvSpPr>
        <p:spPr bwMode="auto">
          <a:xfrm flipV="1">
            <a:off x="609600" y="6400800"/>
            <a:ext cx="8305800" cy="76200"/>
          </a:xfrm>
          <a:prstGeom prst="line">
            <a:avLst/>
          </a:prstGeom>
          <a:noFill/>
          <a:ln w="44450" cap="rnd">
            <a:solidFill>
              <a:schemeClr val="bg2"/>
            </a:solidFill>
            <a:prstDash val="sysDot"/>
            <a:round/>
            <a:headEnd/>
            <a:tailEnd type="stealth" w="med" len="med"/>
          </a:ln>
        </p:spPr>
        <p:txBody>
          <a:bodyPr wrap="none" anchor="ctr"/>
          <a:lstStyle/>
          <a:p>
            <a:endParaRPr lang="nl-NL"/>
          </a:p>
        </p:txBody>
      </p:sp>
      <p:sp>
        <p:nvSpPr>
          <p:cNvPr id="10253" name="Text Box 11"/>
          <p:cNvSpPr txBox="1">
            <a:spLocks noChangeArrowheads="1"/>
          </p:cNvSpPr>
          <p:nvPr/>
        </p:nvSpPr>
        <p:spPr bwMode="auto">
          <a:xfrm>
            <a:off x="3352800" y="5562600"/>
            <a:ext cx="1676400" cy="584200"/>
          </a:xfrm>
          <a:prstGeom prst="rect">
            <a:avLst/>
          </a:prstGeom>
          <a:noFill/>
          <a:ln w="9525" algn="ctr">
            <a:noFill/>
            <a:miter lim="800000"/>
            <a:headEnd/>
            <a:tailEnd/>
          </a:ln>
        </p:spPr>
        <p:txBody>
          <a:bodyPr>
            <a:spAutoFit/>
          </a:bodyPr>
          <a:lstStyle/>
          <a:p>
            <a:pPr algn="ctr"/>
            <a:endParaRPr lang="en-US" sz="1600" b="1">
              <a:solidFill>
                <a:srgbClr val="336600"/>
              </a:solidFill>
              <a:latin typeface="Calibri" pitchFamily="34" charset="0"/>
              <a:ea typeface="宋体" pitchFamily="2" charset="-122"/>
            </a:endParaRPr>
          </a:p>
          <a:p>
            <a:pPr algn="ctr"/>
            <a:endParaRPr lang="en-US" sz="1600" b="1">
              <a:solidFill>
                <a:srgbClr val="336600"/>
              </a:solidFill>
              <a:latin typeface="Calibri" pitchFamily="34" charset="0"/>
              <a:ea typeface="宋体" pitchFamily="2" charset="-122"/>
            </a:endParaRPr>
          </a:p>
        </p:txBody>
      </p:sp>
      <p:sp>
        <p:nvSpPr>
          <p:cNvPr id="10254" name="Text Box 6"/>
          <p:cNvSpPr txBox="1">
            <a:spLocks noChangeArrowheads="1"/>
          </p:cNvSpPr>
          <p:nvPr/>
        </p:nvSpPr>
        <p:spPr bwMode="auto">
          <a:xfrm>
            <a:off x="6934200" y="1905000"/>
            <a:ext cx="1600200" cy="2308225"/>
          </a:xfrm>
          <a:prstGeom prst="rect">
            <a:avLst/>
          </a:prstGeom>
          <a:solidFill>
            <a:srgbClr val="99CC00">
              <a:alpha val="85881"/>
            </a:srgbClr>
          </a:solidFill>
          <a:ln w="9525" algn="ctr">
            <a:noFill/>
            <a:miter lim="800000"/>
            <a:headEnd/>
            <a:tailEnd/>
          </a:ln>
        </p:spPr>
        <p:txBody>
          <a:bodyPr>
            <a:spAutoFit/>
          </a:bodyPr>
          <a:lstStyle/>
          <a:p>
            <a:pPr algn="ctr">
              <a:spcBef>
                <a:spcPct val="50000"/>
              </a:spcBef>
            </a:pPr>
            <a:r>
              <a:rPr lang="en-US" sz="2000">
                <a:solidFill>
                  <a:schemeClr val="bg1"/>
                </a:solidFill>
                <a:latin typeface="Calibri" pitchFamily="34" charset="0"/>
                <a:ea typeface="宋体" pitchFamily="2" charset="-122"/>
              </a:rPr>
              <a:t>RPP evaluation</a:t>
            </a:r>
          </a:p>
          <a:p>
            <a:pPr algn="ctr">
              <a:spcBef>
                <a:spcPct val="50000"/>
              </a:spcBef>
            </a:pPr>
            <a:r>
              <a:rPr lang="en-US" sz="2000">
                <a:solidFill>
                  <a:schemeClr val="bg1"/>
                </a:solidFill>
                <a:latin typeface="Calibri" pitchFamily="34" charset="0"/>
                <a:ea typeface="宋体" pitchFamily="2" charset="-122"/>
              </a:rPr>
              <a:t>Considering TAP</a:t>
            </a:r>
          </a:p>
          <a:p>
            <a:pPr algn="ctr">
              <a:spcBef>
                <a:spcPct val="50000"/>
              </a:spcBef>
            </a:pPr>
            <a:endParaRPr lang="en-US" sz="2000">
              <a:solidFill>
                <a:schemeClr val="bg1"/>
              </a:solidFill>
              <a:latin typeface="Calibri" pitchFamily="34" charset="0"/>
              <a:ea typeface="宋体" pitchFamily="2" charset="-122"/>
            </a:endParaRPr>
          </a:p>
          <a:p>
            <a:pPr algn="ctr">
              <a:spcBef>
                <a:spcPct val="50000"/>
              </a:spcBef>
            </a:pPr>
            <a:endParaRPr lang="en-US" sz="1600">
              <a:solidFill>
                <a:schemeClr val="bg1"/>
              </a:solidFill>
              <a:latin typeface="Calibri" pitchFamily="34" charset="0"/>
              <a:ea typeface="宋体" pitchFamily="2" charset="-122"/>
            </a:endParaRPr>
          </a:p>
        </p:txBody>
      </p:sp>
      <p:sp>
        <p:nvSpPr>
          <p:cNvPr id="15" name="TextBox 14"/>
          <p:cNvSpPr txBox="1"/>
          <p:nvPr/>
        </p:nvSpPr>
        <p:spPr>
          <a:xfrm>
            <a:off x="3505200" y="4572000"/>
            <a:ext cx="1250950" cy="923925"/>
          </a:xfrm>
          <a:prstGeom prst="rect">
            <a:avLst/>
          </a:prstGeom>
          <a:noFill/>
        </p:spPr>
        <p:txBody>
          <a:bodyPr wrap="none">
            <a:spAutoFit/>
          </a:bodyPr>
          <a:lstStyle/>
          <a:p>
            <a:pPr algn="ctr" fontAlgn="auto">
              <a:spcBef>
                <a:spcPts val="0"/>
              </a:spcBef>
              <a:spcAft>
                <a:spcPts val="0"/>
              </a:spcAft>
              <a:defRPr/>
            </a:pPr>
            <a:r>
              <a:rPr lang="en-US" b="1" dirty="0">
                <a:latin typeface="+mn-lt"/>
                <a:cs typeface="+mn-cs"/>
              </a:rPr>
              <a:t>Awareness</a:t>
            </a:r>
          </a:p>
          <a:p>
            <a:pPr algn="ctr" fontAlgn="auto">
              <a:spcBef>
                <a:spcPts val="0"/>
              </a:spcBef>
              <a:spcAft>
                <a:spcPts val="0"/>
              </a:spcAft>
              <a:defRPr/>
            </a:pPr>
            <a:r>
              <a:rPr lang="en-US" b="1" dirty="0">
                <a:latin typeface="+mn-lt"/>
                <a:cs typeface="+mn-cs"/>
              </a:rPr>
              <a:t>Training</a:t>
            </a:r>
          </a:p>
          <a:p>
            <a:pPr algn="ctr" fontAlgn="auto">
              <a:spcBef>
                <a:spcPts val="0"/>
              </a:spcBef>
              <a:spcAft>
                <a:spcPts val="0"/>
              </a:spcAft>
              <a:defRPr/>
            </a:pPr>
            <a:r>
              <a:rPr lang="en-US" b="1" dirty="0">
                <a:latin typeface="+mn-lt"/>
                <a:cs typeface="+mn-cs"/>
              </a:rPr>
              <a:t>Workshops</a:t>
            </a:r>
          </a:p>
        </p:txBody>
      </p:sp>
      <p:sp>
        <p:nvSpPr>
          <p:cNvPr id="16" name="Slide Number Placeholder 15"/>
          <p:cNvSpPr>
            <a:spLocks noGrp="1"/>
          </p:cNvSpPr>
          <p:nvPr>
            <p:ph type="sldNum" sz="quarter" idx="12"/>
          </p:nvPr>
        </p:nvSpPr>
        <p:spPr/>
        <p:txBody>
          <a:bodyPr/>
          <a:lstStyle/>
          <a:p>
            <a:pPr>
              <a:defRPr/>
            </a:pPr>
            <a:fld id="{0B2A1F0E-A68F-4509-BD74-427406F57A3F}" type="slidenum">
              <a:rPr lang="en-US"/>
              <a:pPr>
                <a:defRPr/>
              </a:pPr>
              <a:t>9</a:t>
            </a:fld>
            <a:endParaRPr lang="en-US"/>
          </a:p>
        </p:txBody>
      </p:sp>
      <p:sp>
        <p:nvSpPr>
          <p:cNvPr id="10257" name="Text Box 11"/>
          <p:cNvSpPr txBox="1">
            <a:spLocks noChangeArrowheads="1"/>
          </p:cNvSpPr>
          <p:nvPr/>
        </p:nvSpPr>
        <p:spPr bwMode="auto">
          <a:xfrm>
            <a:off x="0" y="4572000"/>
            <a:ext cx="1676400" cy="830263"/>
          </a:xfrm>
          <a:prstGeom prst="rect">
            <a:avLst/>
          </a:prstGeom>
          <a:noFill/>
          <a:ln w="9525" algn="ctr">
            <a:noFill/>
            <a:miter lim="800000"/>
            <a:headEnd/>
            <a:tailEnd/>
          </a:ln>
        </p:spPr>
        <p:txBody>
          <a:bodyPr>
            <a:spAutoFit/>
          </a:bodyPr>
          <a:lstStyle/>
          <a:p>
            <a:pPr algn="ctr"/>
            <a:r>
              <a:rPr lang="en-US" sz="1600" b="1" dirty="0">
                <a:latin typeface="Calibri" pitchFamily="34" charset="0"/>
                <a:ea typeface="宋体" pitchFamily="2" charset="-122"/>
              </a:rPr>
              <a:t>NFP, NEP, NBS</a:t>
            </a:r>
          </a:p>
          <a:p>
            <a:pPr algn="ctr"/>
            <a:r>
              <a:rPr lang="en-US" sz="1600" b="1" dirty="0">
                <a:latin typeface="Calibri" pitchFamily="34" charset="0"/>
                <a:ea typeface="宋体" pitchFamily="2" charset="-122"/>
              </a:rPr>
              <a:t>CLI 2008</a:t>
            </a:r>
          </a:p>
          <a:p>
            <a:pPr algn="ctr"/>
            <a:endParaRPr lang="en-US" sz="1600" b="1" dirty="0">
              <a:solidFill>
                <a:srgbClr val="336600"/>
              </a:solidFill>
              <a:latin typeface="Calibri" pitchFamily="34" charset="0"/>
              <a:ea typeface="宋体" pitchFamily="2" charset="-122"/>
            </a:endParaRPr>
          </a:p>
        </p:txBody>
      </p:sp>
      <p:sp>
        <p:nvSpPr>
          <p:cNvPr id="10258" name="TextBox 18"/>
          <p:cNvSpPr txBox="1">
            <a:spLocks noChangeArrowheads="1"/>
          </p:cNvSpPr>
          <p:nvPr/>
        </p:nvSpPr>
        <p:spPr bwMode="auto">
          <a:xfrm>
            <a:off x="2133600" y="5791200"/>
            <a:ext cx="1268413" cy="338138"/>
          </a:xfrm>
          <a:prstGeom prst="rect">
            <a:avLst/>
          </a:prstGeom>
          <a:noFill/>
          <a:ln w="9525">
            <a:noFill/>
            <a:miter lim="800000"/>
            <a:headEnd/>
            <a:tailEnd/>
          </a:ln>
        </p:spPr>
        <p:txBody>
          <a:bodyPr wrap="none">
            <a:spAutoFit/>
          </a:bodyPr>
          <a:lstStyle/>
          <a:p>
            <a:r>
              <a:rPr lang="en-US" sz="1600"/>
              <a:t>March 2009</a:t>
            </a:r>
            <a:endParaRPr lang="nl-NL" sz="1600"/>
          </a:p>
        </p:txBody>
      </p:sp>
      <p:sp>
        <p:nvSpPr>
          <p:cNvPr id="10259" name="TextBox 19"/>
          <p:cNvSpPr txBox="1">
            <a:spLocks noChangeArrowheads="1"/>
          </p:cNvSpPr>
          <p:nvPr/>
        </p:nvSpPr>
        <p:spPr bwMode="auto">
          <a:xfrm>
            <a:off x="4953000" y="5791200"/>
            <a:ext cx="1335088" cy="338138"/>
          </a:xfrm>
          <a:prstGeom prst="rect">
            <a:avLst/>
          </a:prstGeom>
          <a:noFill/>
          <a:ln w="9525">
            <a:noFill/>
            <a:miter lim="800000"/>
            <a:headEnd/>
            <a:tailEnd/>
          </a:ln>
        </p:spPr>
        <p:txBody>
          <a:bodyPr wrap="none">
            <a:spAutoFit/>
          </a:bodyPr>
          <a:lstStyle/>
          <a:p>
            <a:r>
              <a:rPr lang="en-US" sz="1600"/>
              <a:t>August 2009</a:t>
            </a:r>
            <a:endParaRPr lang="nl-NL" sz="1600"/>
          </a:p>
        </p:txBody>
      </p:sp>
      <p:cxnSp>
        <p:nvCxnSpPr>
          <p:cNvPr id="24" name="Straight Arrow Connector 23"/>
          <p:cNvCxnSpPr/>
          <p:nvPr/>
        </p:nvCxnSpPr>
        <p:spPr>
          <a:xfrm>
            <a:off x="2819400" y="5943600"/>
            <a:ext cx="208438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6248400" y="5943600"/>
            <a:ext cx="7620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62" name="TextBox 26"/>
          <p:cNvSpPr txBox="1">
            <a:spLocks noChangeArrowheads="1"/>
          </p:cNvSpPr>
          <p:nvPr/>
        </p:nvSpPr>
        <p:spPr bwMode="auto">
          <a:xfrm>
            <a:off x="7086600" y="5791200"/>
            <a:ext cx="1428750" cy="338138"/>
          </a:xfrm>
          <a:prstGeom prst="rect">
            <a:avLst/>
          </a:prstGeom>
          <a:noFill/>
          <a:ln w="9525">
            <a:noFill/>
            <a:miter lim="800000"/>
            <a:headEnd/>
            <a:tailEnd/>
          </a:ln>
        </p:spPr>
        <p:txBody>
          <a:bodyPr wrap="none">
            <a:spAutoFit/>
          </a:bodyPr>
          <a:lstStyle/>
          <a:p>
            <a:r>
              <a:rPr lang="en-US" sz="1600"/>
              <a:t>October 2009</a:t>
            </a:r>
            <a:endParaRPr lang="nl-NL" sz="1600"/>
          </a:p>
        </p:txBody>
      </p:sp>
      <p:cxnSp>
        <p:nvCxnSpPr>
          <p:cNvPr id="29" name="Straight Arrow Connector 28"/>
          <p:cNvCxnSpPr>
            <a:stCxn id="10262" idx="3"/>
          </p:cNvCxnSpPr>
          <p:nvPr/>
        </p:nvCxnSpPr>
        <p:spPr>
          <a:xfrm flipV="1">
            <a:off x="8515350" y="5943600"/>
            <a:ext cx="323850" cy="174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3196</TotalTime>
  <Words>2824</Words>
  <Application>Microsoft Office PowerPoint</Application>
  <PresentationFormat>On-screen Show (4:3)</PresentationFormat>
  <Paragraphs>373</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Slide 1</vt:lpstr>
      <vt:lpstr>Slide 2</vt:lpstr>
      <vt:lpstr>National circumstances</vt:lpstr>
      <vt:lpstr>National characteristics' forestry sector</vt:lpstr>
      <vt:lpstr>National characteristics forestry sector</vt:lpstr>
      <vt:lpstr>Forest carbon and REDD+ linkages with  the National Forest Policy  2003</vt:lpstr>
      <vt:lpstr>Slide 7</vt:lpstr>
      <vt:lpstr>Readiness Preparation Proposal (RPP)</vt:lpstr>
      <vt:lpstr>Process to the development of the RPP </vt:lpstr>
      <vt:lpstr>Stakeholders meeting and training  RPP</vt:lpstr>
      <vt:lpstr>Stakeholders meeting and training  RPP</vt:lpstr>
      <vt:lpstr>Stakeholders meeting regarding the development of the RPP</vt:lpstr>
      <vt:lpstr>Some important outcomes  of the stakeholders meeting </vt:lpstr>
      <vt:lpstr>Some important outcomes  of the stakeholders meeting </vt:lpstr>
      <vt:lpstr>Current national circumstances MRV</vt:lpstr>
      <vt:lpstr>Important actions for future development of the MRV </vt:lpstr>
      <vt:lpstr>RPP Budget</vt:lpstr>
      <vt:lpstr>Follow up </vt:lpstr>
      <vt:lpstr>Follow up </vt:lpstr>
      <vt:lpstr>Slide 20</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temporary</cp:lastModifiedBy>
  <cp:revision>303</cp:revision>
  <dcterms:created xsi:type="dcterms:W3CDTF">2009-07-01T23:34:29Z</dcterms:created>
  <dcterms:modified xsi:type="dcterms:W3CDTF">2009-10-27T13:12:51Z</dcterms:modified>
</cp:coreProperties>
</file>